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275"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294" r:id="rId40"/>
    <p:sldId id="357" r:id="rId41"/>
    <p:sldId id="358" r:id="rId42"/>
    <p:sldId id="359" r:id="rId43"/>
    <p:sldId id="360" r:id="rId44"/>
    <p:sldId id="361" r:id="rId45"/>
    <p:sldId id="362" r:id="rId46"/>
    <p:sldId id="363" r:id="rId47"/>
    <p:sldId id="364" r:id="rId48"/>
    <p:sldId id="365" r:id="rId49"/>
    <p:sldId id="366" r:id="rId50"/>
    <p:sldId id="367" r:id="rId51"/>
    <p:sldId id="368" r:id="rId52"/>
    <p:sldId id="369" r:id="rId53"/>
    <p:sldId id="370" r:id="rId54"/>
    <p:sldId id="371" r:id="rId55"/>
    <p:sldId id="372" r:id="rId56"/>
    <p:sldId id="373" r:id="rId57"/>
    <p:sldId id="374" r:id="rId58"/>
    <p:sldId id="375" r:id="rId59"/>
    <p:sldId id="376" r:id="rId60"/>
    <p:sldId id="377" r:id="rId61"/>
    <p:sldId id="378" r:id="rId62"/>
    <p:sldId id="317" r:id="rId63"/>
    <p:sldId id="383" r:id="rId64"/>
    <p:sldId id="379" r:id="rId65"/>
    <p:sldId id="381" r:id="rId66"/>
    <p:sldId id="382" r:id="rId67"/>
    <p:sldId id="322"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9D81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8" autoAdjust="0"/>
    <p:restoredTop sz="94660"/>
  </p:normalViewPr>
  <p:slideViewPr>
    <p:cSldViewPr snapToGrid="0">
      <p:cViewPr varScale="1">
        <p:scale>
          <a:sx n="68" d="100"/>
          <a:sy n="68" d="100"/>
        </p:scale>
        <p:origin x="732"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87F6-0834-663C-0308-14B0247A11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62C5E-2B15-E5EE-58D9-2914178B04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4990A2-A568-3A28-928B-2242AFBFC111}"/>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A182CD9E-D763-EF2F-BF5D-B9D3C190A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64D139-2042-05B4-F424-5A36145B500E}"/>
              </a:ext>
            </a:extLst>
          </p:cNvPr>
          <p:cNvSpPr>
            <a:spLocks noGrp="1"/>
          </p:cNvSpPr>
          <p:nvPr>
            <p:ph type="sldNum" sz="quarter" idx="12"/>
          </p:nvPr>
        </p:nvSpPr>
        <p:spPr/>
        <p:txBody>
          <a:bodyPr/>
          <a:lstStyle/>
          <a:p>
            <a:fld id="{71176416-4836-4E9C-AB29-E1C25D2BC26D}" type="slidenum">
              <a:rPr lang="en-US" smtClean="0"/>
              <a:t>‹#›</a:t>
            </a:fld>
            <a:endParaRPr lang="en-US"/>
          </a:p>
        </p:txBody>
      </p:sp>
      <p:pic>
        <p:nvPicPr>
          <p:cNvPr id="8" name="Picture 7">
            <a:extLst>
              <a:ext uri="{FF2B5EF4-FFF2-40B4-BE49-F238E27FC236}">
                <a16:creationId xmlns:a16="http://schemas.microsoft.com/office/drawing/2014/main" id="{C3707DB7-FAF1-B65E-A0F6-C1961D36642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1999" cy="6857999"/>
          </a:xfrm>
          <a:prstGeom prst="rect">
            <a:avLst/>
          </a:prstGeom>
        </p:spPr>
      </p:pic>
    </p:spTree>
    <p:extLst>
      <p:ext uri="{BB962C8B-B14F-4D97-AF65-F5344CB8AC3E}">
        <p14:creationId xmlns:p14="http://schemas.microsoft.com/office/powerpoint/2010/main" val="313115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F03289-6AB7-0697-2098-C76EC89ACAA7}"/>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3" name="Footer Placeholder 2">
            <a:extLst>
              <a:ext uri="{FF2B5EF4-FFF2-40B4-BE49-F238E27FC236}">
                <a16:creationId xmlns:a16="http://schemas.microsoft.com/office/drawing/2014/main" id="{C64C2BE5-7EAF-DFA2-2127-851E28D850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4B8D3A-8EAC-E3D5-1C3C-A8B95B850D67}"/>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329683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A5238-0B13-47E9-528E-A9571D3211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877B3E-9045-0891-34C0-F86996A90F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61A0B9-14DE-EB4E-D9DD-D7E26157D2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8BA7EC-73C5-6E3E-B4B9-A082324C86B0}"/>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6" name="Footer Placeholder 5">
            <a:extLst>
              <a:ext uri="{FF2B5EF4-FFF2-40B4-BE49-F238E27FC236}">
                <a16:creationId xmlns:a16="http://schemas.microsoft.com/office/drawing/2014/main" id="{AE03EE65-B665-2F85-C6CE-67E933CF2C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943AAA-4977-CF03-79A7-723BFF78BE2B}"/>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54270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B0E5D-4A14-054D-49D7-C6007C0A87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2C07B4-EA79-2D69-6646-E0CB4A1714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E1FE7E-60AA-FB17-29A8-0BCEB36599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A53FD1-3BD6-3AC4-1571-369BE351D2FC}"/>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6" name="Footer Placeholder 5">
            <a:extLst>
              <a:ext uri="{FF2B5EF4-FFF2-40B4-BE49-F238E27FC236}">
                <a16:creationId xmlns:a16="http://schemas.microsoft.com/office/drawing/2014/main" id="{71F4248E-6A0D-5A25-0FBC-A62A5255AB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EA4562-40B3-2FF6-BD30-C3CC99183AFC}"/>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23301081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1D0B3-46C9-6134-A7B2-1F31C6BED6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769C73-B780-65C1-9678-89FFEF3DE9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BFDFA7-96C8-2AE1-9E03-9B683D47D5BD}"/>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0EE3B1A3-3B2A-9B79-8F5C-3C49D15A1F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D13D8E-9A29-07FC-1DA1-3EA5F276E3F9}"/>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376339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E396F0-8656-520E-05F8-95CC3F1582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F2B486-F9A6-D405-F203-3DBFCD7A51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7DEE4A-B69E-DD19-AB5F-56FE6C6AE349}"/>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0C76AE43-E1AB-5CC8-FC25-F5542F6ABD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D24515-ABF6-881B-CC51-605A3920FE3C}"/>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31236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87F6-0834-663C-0308-14B0247A11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62C5E-2B15-E5EE-58D9-2914178B04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4990A2-A568-3A28-928B-2242AFBFC111}"/>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A182CD9E-D763-EF2F-BF5D-B9D3C190A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64D139-2042-05B4-F424-5A36145B500E}"/>
              </a:ext>
            </a:extLst>
          </p:cNvPr>
          <p:cNvSpPr>
            <a:spLocks noGrp="1"/>
          </p:cNvSpPr>
          <p:nvPr>
            <p:ph type="sldNum" sz="quarter" idx="12"/>
          </p:nvPr>
        </p:nvSpPr>
        <p:spPr/>
        <p:txBody>
          <a:bodyPr/>
          <a:lstStyle/>
          <a:p>
            <a:fld id="{71176416-4836-4E9C-AB29-E1C25D2BC26D}" type="slidenum">
              <a:rPr lang="en-US" smtClean="0"/>
              <a:t>‹#›</a:t>
            </a:fld>
            <a:endParaRPr lang="en-US"/>
          </a:p>
        </p:txBody>
      </p:sp>
      <p:pic>
        <p:nvPicPr>
          <p:cNvPr id="8" name="Picture 7">
            <a:extLst>
              <a:ext uri="{FF2B5EF4-FFF2-40B4-BE49-F238E27FC236}">
                <a16:creationId xmlns:a16="http://schemas.microsoft.com/office/drawing/2014/main" id="{C3707DB7-FAF1-B65E-A0F6-C1961D36642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0"/>
            <a:ext cx="12191997" cy="6857999"/>
          </a:xfrm>
          <a:prstGeom prst="rect">
            <a:avLst/>
          </a:prstGeom>
        </p:spPr>
      </p:pic>
    </p:spTree>
    <p:extLst>
      <p:ext uri="{BB962C8B-B14F-4D97-AF65-F5344CB8AC3E}">
        <p14:creationId xmlns:p14="http://schemas.microsoft.com/office/powerpoint/2010/main" val="882777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87F6-0834-663C-0308-14B0247A11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62C5E-2B15-E5EE-58D9-2914178B04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4990A2-A568-3A28-928B-2242AFBFC111}"/>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A182CD9E-D763-EF2F-BF5D-B9D3C190A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64D139-2042-05B4-F424-5A36145B500E}"/>
              </a:ext>
            </a:extLst>
          </p:cNvPr>
          <p:cNvSpPr>
            <a:spLocks noGrp="1"/>
          </p:cNvSpPr>
          <p:nvPr>
            <p:ph type="sldNum" sz="quarter" idx="12"/>
          </p:nvPr>
        </p:nvSpPr>
        <p:spPr/>
        <p:txBody>
          <a:bodyPr/>
          <a:lstStyle/>
          <a:p>
            <a:fld id="{71176416-4836-4E9C-AB29-E1C25D2BC26D}" type="slidenum">
              <a:rPr lang="en-US" smtClean="0"/>
              <a:t>‹#›</a:t>
            </a:fld>
            <a:endParaRPr lang="en-US"/>
          </a:p>
        </p:txBody>
      </p:sp>
      <p:pic>
        <p:nvPicPr>
          <p:cNvPr id="8" name="Picture 7">
            <a:extLst>
              <a:ext uri="{FF2B5EF4-FFF2-40B4-BE49-F238E27FC236}">
                <a16:creationId xmlns:a16="http://schemas.microsoft.com/office/drawing/2014/main" id="{C3707DB7-FAF1-B65E-A0F6-C1961D36642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1999" cy="6857999"/>
          </a:xfrm>
          <a:prstGeom prst="rect">
            <a:avLst/>
          </a:prstGeom>
        </p:spPr>
      </p:pic>
    </p:spTree>
    <p:extLst>
      <p:ext uri="{BB962C8B-B14F-4D97-AF65-F5344CB8AC3E}">
        <p14:creationId xmlns:p14="http://schemas.microsoft.com/office/powerpoint/2010/main" val="2525336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87F6-0834-663C-0308-14B0247A11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62C5E-2B15-E5EE-58D9-2914178B04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4990A2-A568-3A28-928B-2242AFBFC111}"/>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A182CD9E-D763-EF2F-BF5D-B9D3C190A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64D139-2042-05B4-F424-5A36145B500E}"/>
              </a:ext>
            </a:extLst>
          </p:cNvPr>
          <p:cNvSpPr>
            <a:spLocks noGrp="1"/>
          </p:cNvSpPr>
          <p:nvPr>
            <p:ph type="sldNum" sz="quarter" idx="12"/>
          </p:nvPr>
        </p:nvSpPr>
        <p:spPr/>
        <p:txBody>
          <a:bodyPr/>
          <a:lstStyle/>
          <a:p>
            <a:fld id="{71176416-4836-4E9C-AB29-E1C25D2BC26D}" type="slidenum">
              <a:rPr lang="en-US" smtClean="0"/>
              <a:t>‹#›</a:t>
            </a:fld>
            <a:endParaRPr lang="en-US"/>
          </a:p>
        </p:txBody>
      </p:sp>
      <p:pic>
        <p:nvPicPr>
          <p:cNvPr id="8" name="Picture 7">
            <a:extLst>
              <a:ext uri="{FF2B5EF4-FFF2-40B4-BE49-F238E27FC236}">
                <a16:creationId xmlns:a16="http://schemas.microsoft.com/office/drawing/2014/main" id="{C3707DB7-FAF1-B65E-A0F6-C1961D36642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0"/>
            <a:ext cx="12191997" cy="6857999"/>
          </a:xfrm>
          <a:prstGeom prst="rect">
            <a:avLst/>
          </a:prstGeom>
        </p:spPr>
      </p:pic>
    </p:spTree>
    <p:extLst>
      <p:ext uri="{BB962C8B-B14F-4D97-AF65-F5344CB8AC3E}">
        <p14:creationId xmlns:p14="http://schemas.microsoft.com/office/powerpoint/2010/main" val="31104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CEA9F-C955-FCA5-83BE-84EDBC96E0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4C9863-DA14-9461-315F-6B0D241188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0E49B4-E22D-24A1-5AA2-09A5405BB73A}"/>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EC6D9992-3F0E-74F5-96D7-9F641B65FA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34452F-D7ED-3281-C922-E50FDB069C2A}"/>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410243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268B0-98C2-7F5B-31EA-39571929E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F48357-A559-32E0-29AF-0B1304F107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4ED644-3C59-49AB-0E14-5A7C67AFEEE3}"/>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AD062C9F-24CE-42A9-6969-9D3C44B064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68A216-65E1-31AE-E174-0C94D4E5BF17}"/>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1993432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27C38-D1AC-2523-32D0-5436DA5909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259625-F434-A2C6-1264-82286B2F82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6A701C-624A-4ABB-3968-269110BCC1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FA99DB-9B53-B10C-B146-83DF2A32B14B}"/>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6" name="Footer Placeholder 5">
            <a:extLst>
              <a:ext uri="{FF2B5EF4-FFF2-40B4-BE49-F238E27FC236}">
                <a16:creationId xmlns:a16="http://schemas.microsoft.com/office/drawing/2014/main" id="{5D5BF146-D9E1-A793-1257-9EBFFEC125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43E577-3254-140D-A386-0046A8213A25}"/>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348599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A2802-7B4B-D010-955C-4A7F8C4278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E4F7CA-A6E7-2164-10C4-FC8E924EB3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3FB963-FDB1-CBF0-6BF0-96CA6A3F1C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97A042-9BC6-BEA6-5C2F-865E6711D7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A32608-F1C5-0418-BB8C-1FA4E7AA2F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08FEAA-ECD7-8157-82EB-7FF9D897E6E4}"/>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8" name="Footer Placeholder 7">
            <a:extLst>
              <a:ext uri="{FF2B5EF4-FFF2-40B4-BE49-F238E27FC236}">
                <a16:creationId xmlns:a16="http://schemas.microsoft.com/office/drawing/2014/main" id="{EF962AF3-50CC-52C8-FE4D-B9B378D0BD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4A129D-3C71-2E03-4C5E-98E18BF80D4C}"/>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1962483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EA16B-8B19-A7AF-4C27-9BE00A0AC3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AA6A8C-47D3-2E5F-734D-59E8849BE40E}"/>
              </a:ext>
            </a:extLst>
          </p:cNvPr>
          <p:cNvSpPr>
            <a:spLocks noGrp="1"/>
          </p:cNvSpPr>
          <p:nvPr>
            <p:ph type="dt" sz="half" idx="10"/>
          </p:nvPr>
        </p:nvSpPr>
        <p:spPr/>
        <p:txBody>
          <a:bodyPr/>
          <a:lstStyle/>
          <a:p>
            <a:fld id="{96C937CD-13AD-4D9B-BADE-B0F18DD5D426}" type="datetimeFigureOut">
              <a:rPr lang="en-US" smtClean="0"/>
              <a:t>11/2/2023</a:t>
            </a:fld>
            <a:endParaRPr lang="en-US"/>
          </a:p>
        </p:txBody>
      </p:sp>
      <p:sp>
        <p:nvSpPr>
          <p:cNvPr id="4" name="Footer Placeholder 3">
            <a:extLst>
              <a:ext uri="{FF2B5EF4-FFF2-40B4-BE49-F238E27FC236}">
                <a16:creationId xmlns:a16="http://schemas.microsoft.com/office/drawing/2014/main" id="{486DF92B-9152-1BAB-4533-F8EF5E137C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377BB9-E878-C0BF-A754-0D7A2AEFEA2F}"/>
              </a:ext>
            </a:extLst>
          </p:cNvPr>
          <p:cNvSpPr>
            <a:spLocks noGrp="1"/>
          </p:cNvSpPr>
          <p:nvPr>
            <p:ph type="sldNum" sz="quarter" idx="12"/>
          </p:nvPr>
        </p:nvSpPr>
        <p:spPr/>
        <p:txBody>
          <a:bodyPr/>
          <a:lstStyle/>
          <a:p>
            <a:fld id="{71176416-4836-4E9C-AB29-E1C25D2BC26D}" type="slidenum">
              <a:rPr lang="en-US" smtClean="0"/>
              <a:t>‹#›</a:t>
            </a:fld>
            <a:endParaRPr lang="en-US"/>
          </a:p>
        </p:txBody>
      </p:sp>
    </p:spTree>
    <p:extLst>
      <p:ext uri="{BB962C8B-B14F-4D97-AF65-F5344CB8AC3E}">
        <p14:creationId xmlns:p14="http://schemas.microsoft.com/office/powerpoint/2010/main" val="144407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41E039-8860-AD15-4FC8-77BA6B0E2B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50E77E-4D41-F19F-2923-D1D91FA8D8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222DF9-A999-72F8-C57B-1D88BD8AD4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937CD-13AD-4D9B-BADE-B0F18DD5D426}" type="datetimeFigureOut">
              <a:rPr lang="en-US" smtClean="0"/>
              <a:t>11/2/2023</a:t>
            </a:fld>
            <a:endParaRPr lang="en-US"/>
          </a:p>
        </p:txBody>
      </p:sp>
      <p:sp>
        <p:nvSpPr>
          <p:cNvPr id="5" name="Footer Placeholder 4">
            <a:extLst>
              <a:ext uri="{FF2B5EF4-FFF2-40B4-BE49-F238E27FC236}">
                <a16:creationId xmlns:a16="http://schemas.microsoft.com/office/drawing/2014/main" id="{BE3AEEA9-647D-2E1F-26CB-9506E3202E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F94582-E74C-8E5C-2B71-1D7F9BDD4F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176416-4836-4E9C-AB29-E1C25D2BC26D}" type="slidenum">
              <a:rPr lang="en-US" smtClean="0"/>
              <a:t>‹#›</a:t>
            </a:fld>
            <a:endParaRPr lang="en-US"/>
          </a:p>
        </p:txBody>
      </p:sp>
    </p:spTree>
    <p:extLst>
      <p:ext uri="{BB962C8B-B14F-4D97-AF65-F5344CB8AC3E}">
        <p14:creationId xmlns:p14="http://schemas.microsoft.com/office/powerpoint/2010/main" val="1613308530"/>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49" r:id="rId3"/>
    <p:sldLayoutId id="2147483662"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6.jpeg"/><Relationship Id="rId2" Type="http://schemas.openxmlformats.org/officeDocument/2006/relationships/hyperlink" Target="https://drive.google.com/file/d/1HBuoJugKLro38hfN4hSYfA8Q6MwIZaGk/view?usp=sharing" TargetMode="External"/><Relationship Id="rId1" Type="http://schemas.openxmlformats.org/officeDocument/2006/relationships/slideLayout" Target="../slideLayouts/slideLayout3.xml"/><Relationship Id="rId6" Type="http://schemas.openxmlformats.org/officeDocument/2006/relationships/hyperlink" Target="mailto:mustafarrag@gmail.com" TargetMode="External"/><Relationship Id="rId5" Type="http://schemas.openxmlformats.org/officeDocument/2006/relationships/hyperlink" Target="mailto:aly.fatmasamy@gmail.com" TargetMode="External"/><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8" Type="http://schemas.openxmlformats.org/officeDocument/2006/relationships/hyperlink" Target="mailto:mohammed95222@hotmail.com" TargetMode="External"/><Relationship Id="rId3" Type="http://schemas.openxmlformats.org/officeDocument/2006/relationships/image" Target="../media/image5.png"/><Relationship Id="rId7" Type="http://schemas.openxmlformats.org/officeDocument/2006/relationships/hyperlink" Target="mailto:saeed_bj@live.com" TargetMode="External"/><Relationship Id="rId2" Type="http://schemas.openxmlformats.org/officeDocument/2006/relationships/hyperlink" Target="https://docs.google.com/presentation/d/1MZBCepVR7xGQNQg_lEBVNtFygDq9ZpMi/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ae2992ae@gmail.com" TargetMode="External"/><Relationship Id="rId5" Type="http://schemas.openxmlformats.org/officeDocument/2006/relationships/hyperlink" Target="mailto:r.binghadier@dcd.gov.ae" TargetMode="External"/><Relationship Id="rId10" Type="http://schemas.openxmlformats.org/officeDocument/2006/relationships/image" Target="../media/image17.jpeg"/><Relationship Id="rId4" Type="http://schemas.openxmlformats.org/officeDocument/2006/relationships/image" Target="../media/image6.svg"/><Relationship Id="rId9" Type="http://schemas.openxmlformats.org/officeDocument/2006/relationships/hyperlink" Target="mailto:salah1taher87@gmail.com"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mailto:ralshamsi321@gmail.com" TargetMode="External"/><Relationship Id="rId3" Type="http://schemas.openxmlformats.org/officeDocument/2006/relationships/image" Target="../media/image5.png"/><Relationship Id="rId7" Type="http://schemas.openxmlformats.org/officeDocument/2006/relationships/hyperlink" Target="mailto:msa_1113@icloud.com" TargetMode="External"/><Relationship Id="rId2" Type="http://schemas.openxmlformats.org/officeDocument/2006/relationships/hyperlink" Target="https://docs.google.com/presentation/d/1Ftz6-RjfczwltIfO0fv4iuV7XI_bU5YQ/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ajmane196622@gmail.com" TargetMode="External"/><Relationship Id="rId5" Type="http://schemas.openxmlformats.org/officeDocument/2006/relationships/hyperlink" Target="mailto:abdallah_505@hotmail.com" TargetMode="External"/><Relationship Id="rId4" Type="http://schemas.openxmlformats.org/officeDocument/2006/relationships/image" Target="../media/image6.svg"/><Relationship Id="rId9" Type="http://schemas.openxmlformats.org/officeDocument/2006/relationships/image" Target="../media/image18.jpeg"/></Relationships>
</file>

<file path=ppt/slides/_rels/slide13.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5.png"/><Relationship Id="rId7" Type="http://schemas.openxmlformats.org/officeDocument/2006/relationships/hyperlink" Target="mailto:aaalaly@moj.gov.ae" TargetMode="External"/><Relationship Id="rId2" Type="http://schemas.openxmlformats.org/officeDocument/2006/relationships/hyperlink" Target="https://docs.google.com/presentation/d/1HllsK3ayqzYoXzM3HcGamXyE3mlBWrSN/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yasserm2@hotmail.com" TargetMode="External"/><Relationship Id="rId5" Type="http://schemas.openxmlformats.org/officeDocument/2006/relationships/hyperlink" Target="mailto:roudaalsuwaidi10@hotmail.com" TargetMode="External"/><Relationship Id="rId4" Type="http://schemas.openxmlformats.org/officeDocument/2006/relationships/image" Target="../media/image6.sv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ocs.google.com/presentation/d/1QWSUyLlJxttcH-LiXnqf34lRhmS6iDmP/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image" Target="../media/image19.jpeg"/><Relationship Id="rId5" Type="http://schemas.openxmlformats.org/officeDocument/2006/relationships/hyperlink" Target="mailto:m2mr@outlook.com" TargetMode="External"/><Relationship Id="rId4" Type="http://schemas.openxmlformats.org/officeDocument/2006/relationships/image" Target="../media/image6.sv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ocs.google.com/presentation/d/1FgwVteX3hpZ7VtH4BxDXxdZU7o0Pt5Sj/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image" Target="../media/image19.jpeg"/><Relationship Id="rId5" Type="http://schemas.openxmlformats.org/officeDocument/2006/relationships/hyperlink" Target="mailto:salemsw@gmail.com" TargetMode="External"/><Relationship Id="rId4" Type="http://schemas.openxmlformats.org/officeDocument/2006/relationships/image" Target="../media/image6.svg"/></Relationships>
</file>

<file path=ppt/slides/_rels/slide16.xml.rels><?xml version="1.0" encoding="UTF-8" standalone="yes"?>
<Relationships xmlns="http://schemas.openxmlformats.org/package/2006/relationships"><Relationship Id="rId8" Type="http://schemas.openxmlformats.org/officeDocument/2006/relationships/hyperlink" Target="mailto:manal5050501@hotmail.com" TargetMode="External"/><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hyperlink" Target="https://drive.google.com/file/d/1QaXphNo2gMUErl2cDU0iLfDrtrm6Nzo_/view?usp=sharing" TargetMode="Externa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hyperlink" Target="https://drive.google.com/file/d/1jSlVjee6KmIHOZDWcnGT10BVSMMW3RqK/view?usp=share_link" TargetMode="External"/><Relationship Id="rId10" Type="http://schemas.openxmlformats.org/officeDocument/2006/relationships/image" Target="../media/image19.jpeg"/><Relationship Id="rId4" Type="http://schemas.openxmlformats.org/officeDocument/2006/relationships/image" Target="../media/image6.svg"/><Relationship Id="rId9" Type="http://schemas.openxmlformats.org/officeDocument/2006/relationships/hyperlink" Target="mailto:al3ooomor-ayyam@hotmail.com"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mailto:7essa19@gmail.com" TargetMode="External"/><Relationship Id="rId3" Type="http://schemas.openxmlformats.org/officeDocument/2006/relationships/image" Target="../media/image5.png"/><Relationship Id="rId7" Type="http://schemas.openxmlformats.org/officeDocument/2006/relationships/hyperlink" Target="mailto:shaikhaayousif@gmail.com" TargetMode="External"/><Relationship Id="rId2" Type="http://schemas.openxmlformats.org/officeDocument/2006/relationships/hyperlink" Target="https://drive.google.com/file/d/1MBYL72UzdtZ-hbKAmQ-cdmQNm3v8v8XZ/view?usp=sharing" TargetMode="External"/><Relationship Id="rId1" Type="http://schemas.openxmlformats.org/officeDocument/2006/relationships/slideLayout" Target="../slideLayouts/slideLayout3.xml"/><Relationship Id="rId6" Type="http://schemas.openxmlformats.org/officeDocument/2006/relationships/hyperlink" Target="mailto:amnamohammed.alhammadi@gmail.com" TargetMode="External"/><Relationship Id="rId5" Type="http://schemas.openxmlformats.org/officeDocument/2006/relationships/hyperlink" Target="mailto:201800713@zu.ac.ae" TargetMode="External"/><Relationship Id="rId10" Type="http://schemas.openxmlformats.org/officeDocument/2006/relationships/image" Target="../media/image19.jpeg"/><Relationship Id="rId4" Type="http://schemas.openxmlformats.org/officeDocument/2006/relationships/image" Target="../media/image6.svg"/><Relationship Id="rId9" Type="http://schemas.openxmlformats.org/officeDocument/2006/relationships/hyperlink" Target="mailto:maryom.8@hotmail.com"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mailto:mohammad.alhashem@yahoo.com" TargetMode="External"/><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hyperlink" Target="https://docs.google.com/document/d/1IWr6f6B3p1rUJfGvKH2XyIqbBl0VQRVc/edit?usp=share_link&amp;ouid=118230611884185732262&amp;rtpof=true&amp;sd=true" TargetMode="Externa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hyperlink" Target="https://drive.google.com/file/d/1aloO0dYDYj5Ve1hReSK49RJD7fjhDzsa/view?usp=share_link" TargetMode="External"/><Relationship Id="rId4" Type="http://schemas.openxmlformats.org/officeDocument/2006/relationships/image" Target="../media/image6.svg"/><Relationship Id="rId9" Type="http://schemas.openxmlformats.org/officeDocument/2006/relationships/image" Target="../media/image19.jpe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rive.google.com/file/d/1MF9Bc5qv0acSsGg76STyDOnnjMD-kZTq/view?usp=sharing" TargetMode="External"/><Relationship Id="rId1" Type="http://schemas.openxmlformats.org/officeDocument/2006/relationships/slideLayout" Target="../slideLayouts/slideLayout3.xml"/><Relationship Id="rId6" Type="http://schemas.openxmlformats.org/officeDocument/2006/relationships/image" Target="../media/image19.jpeg"/><Relationship Id="rId5" Type="http://schemas.openxmlformats.org/officeDocument/2006/relationships/hyperlink" Target="mailto:saharbintm@gmail.com" TargetMode="External"/><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mailto:shaima.almaazmi12@gmail.com" TargetMode="External"/><Relationship Id="rId3" Type="http://schemas.openxmlformats.org/officeDocument/2006/relationships/image" Target="../media/image5.png"/><Relationship Id="rId7" Type="http://schemas.openxmlformats.org/officeDocument/2006/relationships/hyperlink" Target="mailto:auhoodalzarooni@gmail.com" TargetMode="External"/><Relationship Id="rId2" Type="http://schemas.openxmlformats.org/officeDocument/2006/relationships/hyperlink" Target="https://drive.google.com/file/d/1KcsCQ4FWlldoiasOez9_HL1eGOWqAuA2/view?usp=sharing" TargetMode="External"/><Relationship Id="rId1" Type="http://schemas.openxmlformats.org/officeDocument/2006/relationships/slideLayout" Target="../slideLayouts/slideLayout3.xml"/><Relationship Id="rId6" Type="http://schemas.openxmlformats.org/officeDocument/2006/relationships/hyperlink" Target="mailto:khawlahaidar25@gmail.com" TargetMode="External"/><Relationship Id="rId5" Type="http://schemas.openxmlformats.org/officeDocument/2006/relationships/hyperlink" Target="mailto:alia.hkm@hotmail.com" TargetMode="External"/><Relationship Id="rId4" Type="http://schemas.openxmlformats.org/officeDocument/2006/relationships/image" Target="../media/image6.svg"/><Relationship Id="rId9" Type="http://schemas.openxmlformats.org/officeDocument/2006/relationships/image" Target="../media/image7.jpeg"/></Relationships>
</file>

<file path=ppt/slides/_rels/slide2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hyperlink" Target="mailto:alaa55830@hotmail.com" TargetMode="External"/><Relationship Id="rId2" Type="http://schemas.openxmlformats.org/officeDocument/2006/relationships/hyperlink" Target="https://docs.google.com/presentation/d/1Gv-5js_Tnw0zVN35qYVjBKscfn3wqWx5/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mousawael382@gmail.com" TargetMode="External"/><Relationship Id="rId5" Type="http://schemas.openxmlformats.org/officeDocument/2006/relationships/hyperlink" Target="mailto:iisaifalramahi@gmail.com" TargetMode="External"/><Relationship Id="rId4" Type="http://schemas.openxmlformats.org/officeDocument/2006/relationships/image" Target="../media/image6.sv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1.jpeg"/><Relationship Id="rId2" Type="http://schemas.openxmlformats.org/officeDocument/2006/relationships/hyperlink" Target="https://drive.google.com/file/d/1QaQOShdZBu5AzwGY85SU0Z-pNXoXzEzf/view?usp=sharing" TargetMode="External"/><Relationship Id="rId1" Type="http://schemas.openxmlformats.org/officeDocument/2006/relationships/slideLayout" Target="../slideLayouts/slideLayout3.xml"/><Relationship Id="rId6" Type="http://schemas.openxmlformats.org/officeDocument/2006/relationships/hyperlink" Target="mailto:nn1ss@yahoo.com" TargetMode="External"/><Relationship Id="rId5" Type="http://schemas.openxmlformats.org/officeDocument/2006/relationships/hyperlink" Target="mailto:nasirhassan.1131@gmail.com" TargetMode="External"/><Relationship Id="rId4" Type="http://schemas.openxmlformats.org/officeDocument/2006/relationships/image" Target="../media/image6.sv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ocs.google.com/presentation/d/1Gv-5js_Tnw0zVN35qYVjBKscfn3wqWx5/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image" Target="../media/image12.jpeg"/><Relationship Id="rId5" Type="http://schemas.openxmlformats.org/officeDocument/2006/relationships/hyperlink" Target="mailto:zain345ahmee@gmail.com" TargetMode="External"/><Relationship Id="rId4" Type="http://schemas.openxmlformats.org/officeDocument/2006/relationships/image" Target="../media/image6.svg"/></Relationships>
</file>

<file path=ppt/slides/_rels/slide25.xml.rels><?xml version="1.0" encoding="UTF-8" standalone="yes"?>
<Relationships xmlns="http://schemas.openxmlformats.org/package/2006/relationships"><Relationship Id="rId8" Type="http://schemas.openxmlformats.org/officeDocument/2006/relationships/hyperlink" Target="mailto:ziadoabdulla@gmail.com" TargetMode="External"/><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hyperlink" Target="https://drive.google.com/file/d/1HUdFG9A0ZDUkz7u2taJ31sPrxD-Es4IP/view?usp=sharing" TargetMode="Externa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hyperlink" Target="https://drive.google.com/file/d/1hNTPOxD9XYKeXkycyEAs9S-DQSR65rFr/view?usp=share_link" TargetMode="External"/><Relationship Id="rId4" Type="http://schemas.openxmlformats.org/officeDocument/2006/relationships/image" Target="../media/image6.svg"/><Relationship Id="rId9" Type="http://schemas.openxmlformats.org/officeDocument/2006/relationships/image" Target="../media/image13.jpe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4.jpeg"/><Relationship Id="rId2" Type="http://schemas.openxmlformats.org/officeDocument/2006/relationships/hyperlink" Target="https://drive.google.com/file/d/1HT7Y9WZKe8RBrCO87iUSxpXECXQgN3Mm/view?usp=sharing" TargetMode="External"/><Relationship Id="rId1" Type="http://schemas.openxmlformats.org/officeDocument/2006/relationships/slideLayout" Target="../slideLayouts/slideLayout3.xml"/><Relationship Id="rId6" Type="http://schemas.openxmlformats.org/officeDocument/2006/relationships/hyperlink" Target="mailto:tamaranasro268@gmail.com" TargetMode="External"/><Relationship Id="rId5" Type="http://schemas.openxmlformats.org/officeDocument/2006/relationships/hyperlink" Target="mailto:maha_murad@icloud.com" TargetMode="External"/><Relationship Id="rId4" Type="http://schemas.openxmlformats.org/officeDocument/2006/relationships/image" Target="../media/image6.sv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rive.google.com/file/d/1QbmGt1MBycoviP3x3YPP2oq99OwDnKKH/view?usp=sharing" TargetMode="External"/><Relationship Id="rId1" Type="http://schemas.openxmlformats.org/officeDocument/2006/relationships/slideLayout" Target="../slideLayouts/slideLayout3.xml"/><Relationship Id="rId6" Type="http://schemas.openxmlformats.org/officeDocument/2006/relationships/image" Target="../media/image15.jpeg"/><Relationship Id="rId5" Type="http://schemas.openxmlformats.org/officeDocument/2006/relationships/hyperlink" Target="mailto:mohdyaser3@gmail.com" TargetMode="External"/><Relationship Id="rId4" Type="http://schemas.openxmlformats.org/officeDocument/2006/relationships/image" Target="../media/image6.svg"/></Relationships>
</file>

<file path=ppt/slides/_rels/slide28.xml.rels><?xml version="1.0" encoding="UTF-8" standalone="yes"?>
<Relationships xmlns="http://schemas.openxmlformats.org/package/2006/relationships"><Relationship Id="rId8" Type="http://schemas.openxmlformats.org/officeDocument/2006/relationships/hyperlink" Target="mailto:ibrahim.yallow@gmail.com" TargetMode="External"/><Relationship Id="rId13" Type="http://schemas.openxmlformats.org/officeDocument/2006/relationships/image" Target="../media/image16.jpeg"/><Relationship Id="rId3" Type="http://schemas.openxmlformats.org/officeDocument/2006/relationships/image" Target="../media/image5.png"/><Relationship Id="rId7" Type="http://schemas.openxmlformats.org/officeDocument/2006/relationships/image" Target="../media/image9.svg"/><Relationship Id="rId12" Type="http://schemas.openxmlformats.org/officeDocument/2006/relationships/hyperlink" Target="mailto:aboodshabib2003@gmail.com" TargetMode="External"/><Relationship Id="rId2" Type="http://schemas.openxmlformats.org/officeDocument/2006/relationships/hyperlink" Target="https://drive.google.com/file/d/1Hk-CSxmHG7USl_Hp3hUUpXEJfqVHofcy/view?usp=sharing" TargetMode="External"/><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hyperlink" Target="mailto:safaa7md92@gmail.com" TargetMode="External"/><Relationship Id="rId5" Type="http://schemas.openxmlformats.org/officeDocument/2006/relationships/hyperlink" Target="https://www.edmentuminternational.com/learning-programs/distance-learning/" TargetMode="External"/><Relationship Id="rId10" Type="http://schemas.openxmlformats.org/officeDocument/2006/relationships/hyperlink" Target="mailto:sarahismaiil82@gmail.com" TargetMode="External"/><Relationship Id="rId4" Type="http://schemas.openxmlformats.org/officeDocument/2006/relationships/image" Target="../media/image6.svg"/><Relationship Id="rId9" Type="http://schemas.openxmlformats.org/officeDocument/2006/relationships/hyperlink" Target="mailto:shahadhawarna03@gmail.com"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mailto:samm7mdd@gmail.com" TargetMode="External"/><Relationship Id="rId3" Type="http://schemas.openxmlformats.org/officeDocument/2006/relationships/image" Target="../media/image5.png"/><Relationship Id="rId7" Type="http://schemas.openxmlformats.org/officeDocument/2006/relationships/hyperlink" Target="mailto:abdallah_jouda@outlook.com" TargetMode="External"/><Relationship Id="rId2" Type="http://schemas.openxmlformats.org/officeDocument/2006/relationships/hyperlink" Target="https://drive.google.com/file/d/1FuqHdjzXL0NffN4ViUKRnKxRlVhDtJlt/view?usp=sharing" TargetMode="External"/><Relationship Id="rId1" Type="http://schemas.openxmlformats.org/officeDocument/2006/relationships/slideLayout" Target="../slideLayouts/slideLayout3.xml"/><Relationship Id="rId6" Type="http://schemas.openxmlformats.org/officeDocument/2006/relationships/hyperlink" Target="mailto:mariam.elkhatib0@gmail.com" TargetMode="External"/><Relationship Id="rId5" Type="http://schemas.openxmlformats.org/officeDocument/2006/relationships/hyperlink" Target="mailto:sana232002@gmail.com" TargetMode="External"/><Relationship Id="rId4" Type="http://schemas.openxmlformats.org/officeDocument/2006/relationships/image" Target="../media/image6.svg"/><Relationship Id="rId9" Type="http://schemas.openxmlformats.org/officeDocument/2006/relationships/image" Target="../media/image17.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ocs.google.com/presentation/d/1HcXCMQEiC_qL_ZyP2_7dzJ-mxtuzK6_X/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hyperlink" Target="mailto:sham.work7@gmail.com" TargetMode="External"/><Relationship Id="rId4" Type="http://schemas.openxmlformats.org/officeDocument/2006/relationships/image" Target="../media/image6.svg"/></Relationships>
</file>

<file path=ppt/slides/_rels/slide30.xml.rels><?xml version="1.0" encoding="UTF-8" standalone="yes"?>
<Relationships xmlns="http://schemas.openxmlformats.org/package/2006/relationships"><Relationship Id="rId8" Type="http://schemas.openxmlformats.org/officeDocument/2006/relationships/hyperlink" Target="mailto:shouq107alali@gmail.com" TargetMode="External"/><Relationship Id="rId3" Type="http://schemas.openxmlformats.org/officeDocument/2006/relationships/image" Target="../media/image5.png"/><Relationship Id="rId7" Type="http://schemas.openxmlformats.org/officeDocument/2006/relationships/hyperlink" Target="mailto:rozanalkady@gmail.com" TargetMode="External"/><Relationship Id="rId2" Type="http://schemas.openxmlformats.org/officeDocument/2006/relationships/hyperlink" Target="https://docs.google.com/presentation/d/1GSggNIDr1D_NAmPBnoagWk5FnlrPRXqv/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mohammadb0304@gmail.com" TargetMode="External"/><Relationship Id="rId5" Type="http://schemas.openxmlformats.org/officeDocument/2006/relationships/hyperlink" Target="mailto:al510zain@gmail.com" TargetMode="External"/><Relationship Id="rId10" Type="http://schemas.openxmlformats.org/officeDocument/2006/relationships/image" Target="../media/image18.jpeg"/><Relationship Id="rId4" Type="http://schemas.openxmlformats.org/officeDocument/2006/relationships/image" Target="../media/image6.svg"/><Relationship Id="rId9" Type="http://schemas.openxmlformats.org/officeDocument/2006/relationships/hyperlink" Target="mailto:reemmzaher31@gmail.com"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mailto:dhruv.raghu29@gmail.com" TargetMode="External"/><Relationship Id="rId3" Type="http://schemas.openxmlformats.org/officeDocument/2006/relationships/image" Target="../media/image5.png"/><Relationship Id="rId7" Type="http://schemas.openxmlformats.org/officeDocument/2006/relationships/hyperlink" Target="mailto:numan0603@hotmail.com" TargetMode="External"/><Relationship Id="rId2" Type="http://schemas.openxmlformats.org/officeDocument/2006/relationships/hyperlink" Target="https://1drv.ms/p/s!AoYoGSOYyZZXjQlBdizroTx94StB?e=walHzf" TargetMode="External"/><Relationship Id="rId1" Type="http://schemas.openxmlformats.org/officeDocument/2006/relationships/slideLayout" Target="../slideLayouts/slideLayout3.xml"/><Relationship Id="rId6" Type="http://schemas.openxmlformats.org/officeDocument/2006/relationships/hyperlink" Target="mailto:numasayeda2003@gmail.com" TargetMode="External"/><Relationship Id="rId5" Type="http://schemas.openxmlformats.org/officeDocument/2006/relationships/hyperlink" Target="mailto:sanvarma411@gmail.com" TargetMode="External"/><Relationship Id="rId4" Type="http://schemas.openxmlformats.org/officeDocument/2006/relationships/image" Target="../media/image6.svg"/><Relationship Id="rId9" Type="http://schemas.openxmlformats.org/officeDocument/2006/relationships/image" Target="../media/image19.jpeg"/></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9.jpeg"/><Relationship Id="rId2" Type="http://schemas.openxmlformats.org/officeDocument/2006/relationships/hyperlink" Target="https://drive.google.com/file/d/1Qaiv0fvHhxv0S2cCZ7VH3UDIhd1-xYVB/view?usp=sharing" TargetMode="External"/><Relationship Id="rId1" Type="http://schemas.openxmlformats.org/officeDocument/2006/relationships/slideLayout" Target="../slideLayouts/slideLayout3.xml"/><Relationship Id="rId6" Type="http://schemas.openxmlformats.org/officeDocument/2006/relationships/hyperlink" Target="mailto:mohammedyasser62@gmail.com" TargetMode="External"/><Relationship Id="rId5" Type="http://schemas.openxmlformats.org/officeDocument/2006/relationships/hyperlink" Target="mailto:riyadhb.alawad@warbaco.com" TargetMode="External"/><Relationship Id="rId4" Type="http://schemas.openxmlformats.org/officeDocument/2006/relationships/image" Target="../media/image6.svg"/></Relationships>
</file>

<file path=ppt/slides/_rels/slide33.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5.png"/><Relationship Id="rId7" Type="http://schemas.openxmlformats.org/officeDocument/2006/relationships/hyperlink" Target="mailto:azaouali121@gmail.com" TargetMode="External"/><Relationship Id="rId2" Type="http://schemas.openxmlformats.org/officeDocument/2006/relationships/hyperlink" Target="https://drive.google.com/file/d/1GpJut5sBf5VB-fFo2P03HMPgaL0oKCH6/view?usp=sharing" TargetMode="External"/><Relationship Id="rId1" Type="http://schemas.openxmlformats.org/officeDocument/2006/relationships/slideLayout" Target="../slideLayouts/slideLayout3.xml"/><Relationship Id="rId6" Type="http://schemas.openxmlformats.org/officeDocument/2006/relationships/hyperlink" Target="mailto:mahmoud.matook@gmail.com" TargetMode="External"/><Relationship Id="rId5" Type="http://schemas.openxmlformats.org/officeDocument/2006/relationships/hyperlink" Target="mailto:ahmedsalahat65@gmail.com" TargetMode="External"/><Relationship Id="rId4" Type="http://schemas.openxmlformats.org/officeDocument/2006/relationships/image" Target="../media/image6.svg"/></Relationships>
</file>

<file path=ppt/slides/_rels/slide34.xml.rels><?xml version="1.0" encoding="UTF-8" standalone="yes"?>
<Relationships xmlns="http://schemas.openxmlformats.org/package/2006/relationships"><Relationship Id="rId8" Type="http://schemas.openxmlformats.org/officeDocument/2006/relationships/hyperlink" Target="mailto:svedhaashok03@gmail.com" TargetMode="External"/><Relationship Id="rId3" Type="http://schemas.openxmlformats.org/officeDocument/2006/relationships/image" Target="../media/image5.png"/><Relationship Id="rId7" Type="http://schemas.openxmlformats.org/officeDocument/2006/relationships/hyperlink" Target="mailto:sayedyasser2@gmail.com" TargetMode="External"/><Relationship Id="rId2" Type="http://schemas.openxmlformats.org/officeDocument/2006/relationships/hyperlink" Target="https://docs.google.com/presentation/d/1K_ckiAdDRj8ZeBm43TltoeZN2U6-hJTC/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amaanusmani@gmail.com" TargetMode="External"/><Relationship Id="rId5" Type="http://schemas.openxmlformats.org/officeDocument/2006/relationships/hyperlink" Target="mailto:sadiqshabbir4@gmail.com" TargetMode="External"/><Relationship Id="rId4" Type="http://schemas.openxmlformats.org/officeDocument/2006/relationships/image" Target="../media/image6.svg"/><Relationship Id="rId9" Type="http://schemas.openxmlformats.org/officeDocument/2006/relationships/image" Target="../media/image19.jpeg"/></Relationships>
</file>

<file path=ppt/slides/_rels/slide35.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5.png"/><Relationship Id="rId7" Type="http://schemas.openxmlformats.org/officeDocument/2006/relationships/hyperlink" Target="mailto:xmood.skate@gmail.com" TargetMode="External"/><Relationship Id="rId2" Type="http://schemas.openxmlformats.org/officeDocument/2006/relationships/hyperlink" Target="https://docs.google.com/presentation/d/1FzVgvRW0OOe2uvRumqogvhCH0nT44V1D/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laith.badwan.7@gmail.com" TargetMode="External"/><Relationship Id="rId5" Type="http://schemas.openxmlformats.org/officeDocument/2006/relationships/hyperlink" Target="mailto:ibraalteany123@gmail.com" TargetMode="External"/><Relationship Id="rId4" Type="http://schemas.openxmlformats.org/officeDocument/2006/relationships/image" Target="../media/image6.svg"/></Relationships>
</file>

<file path=ppt/slides/_rels/slide36.xml.rels><?xml version="1.0" encoding="UTF-8" standalone="yes"?>
<Relationships xmlns="http://schemas.openxmlformats.org/package/2006/relationships"><Relationship Id="rId8" Type="http://schemas.openxmlformats.org/officeDocument/2006/relationships/hyperlink" Target="mailto:aabdallah87@gmail.com" TargetMode="External"/><Relationship Id="rId3" Type="http://schemas.openxmlformats.org/officeDocument/2006/relationships/image" Target="../media/image5.png"/><Relationship Id="rId7" Type="http://schemas.openxmlformats.org/officeDocument/2006/relationships/hyperlink" Target="mailto:obidsaafan@hotmail.com" TargetMode="External"/><Relationship Id="rId2" Type="http://schemas.openxmlformats.org/officeDocument/2006/relationships/hyperlink" Target="https://docs.google.com/presentation/d/1FkYjvCzsjibEBeZS2RIsVToSAKC7NnR-/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merobratz26@gmail.com" TargetMode="External"/><Relationship Id="rId5" Type="http://schemas.openxmlformats.org/officeDocument/2006/relationships/hyperlink" Target="mailto:sondosmah1234@gmail.com" TargetMode="External"/><Relationship Id="rId10" Type="http://schemas.openxmlformats.org/officeDocument/2006/relationships/image" Target="../media/image19.jpeg"/><Relationship Id="rId4" Type="http://schemas.openxmlformats.org/officeDocument/2006/relationships/image" Target="../media/image6.svg"/><Relationship Id="rId9" Type="http://schemas.openxmlformats.org/officeDocument/2006/relationships/hyperlink" Target="mailto:maryamhisham12@gmail.com" TargetMode="External"/></Relationships>
</file>

<file path=ppt/slides/_rels/slide37.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5.png"/><Relationship Id="rId7" Type="http://schemas.openxmlformats.org/officeDocument/2006/relationships/hyperlink" Target="mailto:yusra.alkendi@hotmail.com" TargetMode="External"/><Relationship Id="rId2" Type="http://schemas.openxmlformats.org/officeDocument/2006/relationships/hyperlink" Target="https://docs.google.com/presentation/d/1yeTR-R5wn9mJkMonJCEyCD_N-qqtnYtN/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a-s.obeid@hotmail.com" TargetMode="External"/><Relationship Id="rId5" Type="http://schemas.openxmlformats.org/officeDocument/2006/relationships/hyperlink" Target="mailto:100049699@ku.ac.ae" TargetMode="External"/><Relationship Id="rId4" Type="http://schemas.openxmlformats.org/officeDocument/2006/relationships/image" Target="../media/image6.svg"/></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9.jpeg"/><Relationship Id="rId2" Type="http://schemas.openxmlformats.org/officeDocument/2006/relationships/hyperlink" Target="https://drive.google.com/file/d/1Mwud8UJ3rlIWyYEdYGmRF4RpzH5oY3NC/view?usp=sharing" TargetMode="External"/><Relationship Id="rId1" Type="http://schemas.openxmlformats.org/officeDocument/2006/relationships/slideLayout" Target="../slideLayouts/slideLayout3.xml"/><Relationship Id="rId6" Type="http://schemas.openxmlformats.org/officeDocument/2006/relationships/hyperlink" Target="mailto:alaaaboramdan@gmail.com" TargetMode="External"/><Relationship Id="rId5" Type="http://schemas.openxmlformats.org/officeDocument/2006/relationships/hyperlink" Target="mailto:reem.abdelhamid1998@gmail.com" TargetMode="External"/><Relationship Id="rId4" Type="http://schemas.openxmlformats.org/officeDocument/2006/relationships/image" Target="../media/image6.sv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drive.google.com/file/d/1sbgMUn-J9KfhrDI9mQ6XzutBUcx1wgKW/view?usp=sharing" TargetMode="External"/><Relationship Id="rId3" Type="http://schemas.openxmlformats.org/officeDocument/2006/relationships/image" Target="../media/image5.png"/><Relationship Id="rId7" Type="http://schemas.openxmlformats.org/officeDocument/2006/relationships/hyperlink" Target="mailto:shaikha.jasem19@gmail.com" TargetMode="External"/><Relationship Id="rId2" Type="http://schemas.openxmlformats.org/officeDocument/2006/relationships/hyperlink" Target="https://drive.google.com/file/d/1k14X5BGcq4JngD_6RftDDLfjz78-F9Ok/view?usp=sharing" TargetMode="External"/><Relationship Id="rId1" Type="http://schemas.openxmlformats.org/officeDocument/2006/relationships/slideLayout" Target="../slideLayouts/slideLayout3.xml"/><Relationship Id="rId6" Type="http://schemas.openxmlformats.org/officeDocument/2006/relationships/hyperlink" Target="mailto:khawlasaleh001@gmail.com" TargetMode="External"/><Relationship Id="rId11" Type="http://schemas.openxmlformats.org/officeDocument/2006/relationships/image" Target="../media/image10.jpeg"/><Relationship Id="rId5" Type="http://schemas.openxmlformats.org/officeDocument/2006/relationships/hyperlink" Target="mailto:maha.ahmed8@hotmail.com" TargetMode="External"/><Relationship Id="rId10" Type="http://schemas.openxmlformats.org/officeDocument/2006/relationships/image" Target="../media/image9.svg"/><Relationship Id="rId4" Type="http://schemas.openxmlformats.org/officeDocument/2006/relationships/image" Target="../media/image6.svg"/><Relationship Id="rId9" Type="http://schemas.openxmlformats.org/officeDocument/2006/relationships/image" Target="../media/image8.png"/></Relationships>
</file>

<file path=ppt/slides/_rels/slide40.xml.rels><?xml version="1.0" encoding="UTF-8" standalone="yes"?>
<Relationships xmlns="http://schemas.openxmlformats.org/package/2006/relationships"><Relationship Id="rId8" Type="http://schemas.openxmlformats.org/officeDocument/2006/relationships/hyperlink" Target="mailto:maalhnadi9@gmail.com" TargetMode="External"/><Relationship Id="rId3" Type="http://schemas.openxmlformats.org/officeDocument/2006/relationships/image" Target="../media/image5.png"/><Relationship Id="rId7" Type="http://schemas.openxmlformats.org/officeDocument/2006/relationships/hyperlink" Target="mailto:kingofuaesss@gmail.com" TargetMode="External"/><Relationship Id="rId2" Type="http://schemas.openxmlformats.org/officeDocument/2006/relationships/hyperlink" Target="https://docs.google.com/presentation/d/1IQuR-n-Ou_3NszBdoCbDNajxjLG-RP-Q/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toptiski@gmail.com" TargetMode="External"/><Relationship Id="rId5" Type="http://schemas.openxmlformats.org/officeDocument/2006/relationships/hyperlink" Target="mailto:mohammed_dabbagh@hotmail.com" TargetMode="External"/><Relationship Id="rId4" Type="http://schemas.openxmlformats.org/officeDocument/2006/relationships/image" Target="../media/image6.svg"/><Relationship Id="rId9" Type="http://schemas.openxmlformats.org/officeDocument/2006/relationships/image" Target="../media/image7.jpeg"/></Relationships>
</file>

<file path=ppt/slides/_rels/slide41.xml.rels><?xml version="1.0" encoding="UTF-8" standalone="yes"?>
<Relationships xmlns="http://schemas.openxmlformats.org/package/2006/relationships"><Relationship Id="rId8" Type="http://schemas.openxmlformats.org/officeDocument/2006/relationships/hyperlink" Target="mailto:hamed.yalhashmi@gmail.com" TargetMode="External"/><Relationship Id="rId3" Type="http://schemas.openxmlformats.org/officeDocument/2006/relationships/image" Target="../media/image5.png"/><Relationship Id="rId7" Type="http://schemas.openxmlformats.org/officeDocument/2006/relationships/hyperlink" Target="mailto:duma77.fahad@gmail.com" TargetMode="External"/><Relationship Id="rId2" Type="http://schemas.openxmlformats.org/officeDocument/2006/relationships/hyperlink" Target="https://docs.google.com/presentation/d/1x_aKwrTFHshfyFN3eB1X7YYprMf5FBtj/edit?usp=sharing&amp;ouid=107738816001599583774&amp;rtpof=true&amp;sd=true" TargetMode="External"/><Relationship Id="rId1" Type="http://schemas.openxmlformats.org/officeDocument/2006/relationships/slideLayout" Target="../slideLayouts/slideLayout3.xml"/><Relationship Id="rId6" Type="http://schemas.openxmlformats.org/officeDocument/2006/relationships/hyperlink" Target="mailto:st7984@dnschools.com" TargetMode="External"/><Relationship Id="rId5" Type="http://schemas.openxmlformats.org/officeDocument/2006/relationships/hyperlink" Target="mailto:saif123_53@hotmail.com" TargetMode="External"/><Relationship Id="rId10" Type="http://schemas.openxmlformats.org/officeDocument/2006/relationships/image" Target="../media/image10.jpeg"/><Relationship Id="rId4" Type="http://schemas.openxmlformats.org/officeDocument/2006/relationships/image" Target="../media/image6.svg"/><Relationship Id="rId9" Type="http://schemas.openxmlformats.org/officeDocument/2006/relationships/hyperlink" Target="mailto:a.badwawi1@gmail.com"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1.jpeg"/><Relationship Id="rId2" Type="http://schemas.openxmlformats.org/officeDocument/2006/relationships/hyperlink" Target="https://docs.google.com/presentation/d/1I2RuaLvlijAV7uYiswTFe21l_HbxlGiX/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hyperlink" Target="mailto:aabdelgawad635@gmail.com" TargetMode="External"/><Relationship Id="rId5" Type="http://schemas.openxmlformats.org/officeDocument/2006/relationships/hyperlink" Target="mailto:hafidaelbouchti@gmail.com" TargetMode="External"/><Relationship Id="rId4" Type="http://schemas.openxmlformats.org/officeDocument/2006/relationships/image" Target="../media/image6.svg"/></Relationships>
</file>

<file path=ppt/slides/_rels/slide43.xml.rels><?xml version="1.0" encoding="UTF-8" standalone="yes"?>
<Relationships xmlns="http://schemas.openxmlformats.org/package/2006/relationships"><Relationship Id="rId8" Type="http://schemas.openxmlformats.org/officeDocument/2006/relationships/hyperlink" Target="mailto:saif.alqaryouti@gmail.com" TargetMode="External"/><Relationship Id="rId3" Type="http://schemas.openxmlformats.org/officeDocument/2006/relationships/image" Target="../media/image5.png"/><Relationship Id="rId7" Type="http://schemas.openxmlformats.org/officeDocument/2006/relationships/hyperlink" Target="mailto:abdullah9.am13@hotmail.com" TargetMode="External"/><Relationship Id="rId2" Type="http://schemas.openxmlformats.org/officeDocument/2006/relationships/hyperlink" Target="https://drive.google.com/file/d/1KW8E4dVnzftayRH6PIzLymNBWueulIpL/view?usp=sharing" TargetMode="External"/><Relationship Id="rId1" Type="http://schemas.openxmlformats.org/officeDocument/2006/relationships/slideLayout" Target="../slideLayouts/slideLayout3.xml"/><Relationship Id="rId6" Type="http://schemas.openxmlformats.org/officeDocument/2006/relationships/hyperlink" Target="mailto:mozaomair01@gmail.com" TargetMode="External"/><Relationship Id="rId5" Type="http://schemas.openxmlformats.org/officeDocument/2006/relationships/hyperlink" Target="mailto:nur.siyam@gmail.com" TargetMode="External"/><Relationship Id="rId10" Type="http://schemas.openxmlformats.org/officeDocument/2006/relationships/image" Target="../media/image12.jpeg"/><Relationship Id="rId4" Type="http://schemas.openxmlformats.org/officeDocument/2006/relationships/image" Target="../media/image6.svg"/><Relationship Id="rId9" Type="http://schemas.openxmlformats.org/officeDocument/2006/relationships/hyperlink" Target="mailto:alqaryouti.yousef@gmail.com"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mailto:roro.moutawea27@gmail.com" TargetMode="External"/><Relationship Id="rId3" Type="http://schemas.openxmlformats.org/officeDocument/2006/relationships/image" Target="../media/image5.png"/><Relationship Id="rId7" Type="http://schemas.openxmlformats.org/officeDocument/2006/relationships/hyperlink" Target="mailto:remashajjaj2277@gmail.com" TargetMode="External"/><Relationship Id="rId2" Type="http://schemas.openxmlformats.org/officeDocument/2006/relationships/hyperlink" Target="https://drive.google.com/file/d/1FJfcuSuNqLuM7f0vDviPjBxc1DyQNg_a/view?usp=sharing" TargetMode="External"/><Relationship Id="rId1" Type="http://schemas.openxmlformats.org/officeDocument/2006/relationships/slideLayout" Target="../slideLayouts/slideLayout3.xml"/><Relationship Id="rId6" Type="http://schemas.openxmlformats.org/officeDocument/2006/relationships/hyperlink" Target="mailto:rerewawa667@gmail.com" TargetMode="External"/><Relationship Id="rId5" Type="http://schemas.openxmlformats.org/officeDocument/2006/relationships/hyperlink" Target="mailto:marocw1986@hotmail.com" TargetMode="External"/><Relationship Id="rId10" Type="http://schemas.openxmlformats.org/officeDocument/2006/relationships/image" Target="../media/image13.jpeg"/><Relationship Id="rId4" Type="http://schemas.openxmlformats.org/officeDocument/2006/relationships/image" Target="../media/image6.svg"/><Relationship Id="rId9" Type="http://schemas.openxmlformats.org/officeDocument/2006/relationships/hyperlink" Target="mailto:fatima1alblooshi44@gmail.com"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4.jpeg"/><Relationship Id="rId2" Type="http://schemas.openxmlformats.org/officeDocument/2006/relationships/hyperlink" Target="https://www.canva.com/design/DAFaesuZtZA/jPf3XT6IdAISkj1wFnWnHQ/edit?utm_content=DAFaesuZtZA&amp;utm_campaign=designshare&amp;utm_medium=link2&amp;utm_source=sharebutton" TargetMode="External"/><Relationship Id="rId1" Type="http://schemas.openxmlformats.org/officeDocument/2006/relationships/slideLayout" Target="../slideLayouts/slideLayout3.xml"/><Relationship Id="rId6" Type="http://schemas.openxmlformats.org/officeDocument/2006/relationships/hyperlink" Target="mailto:yarajoji@icloud.com" TargetMode="External"/><Relationship Id="rId5" Type="http://schemas.openxmlformats.org/officeDocument/2006/relationships/hyperlink" Target="mailto:sweetqueensara@gmail.com" TargetMode="External"/><Relationship Id="rId4" Type="http://schemas.openxmlformats.org/officeDocument/2006/relationships/image" Target="../media/image6.svg"/></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rive.google.com/file/d/1Ju4g3drf6MxTlPMf9MMLo0ejHgbUXGFe/view?usp=sharing" TargetMode="External"/><Relationship Id="rId1" Type="http://schemas.openxmlformats.org/officeDocument/2006/relationships/slideLayout" Target="../slideLayouts/slideLayout3.xml"/><Relationship Id="rId6" Type="http://schemas.openxmlformats.org/officeDocument/2006/relationships/image" Target="../media/image15.jpeg"/><Relationship Id="rId5" Type="http://schemas.openxmlformats.org/officeDocument/2006/relationships/hyperlink" Target="mailto:mariam.umadam@gmail.com" TargetMode="External"/><Relationship Id="rId4" Type="http://schemas.openxmlformats.org/officeDocument/2006/relationships/image" Target="../media/image6.svg"/></Relationships>
</file>

<file path=ppt/slides/_rels/slide47.xml.rels><?xml version="1.0" encoding="UTF-8" standalone="yes"?>
<Relationships xmlns="http://schemas.openxmlformats.org/package/2006/relationships"><Relationship Id="rId8" Type="http://schemas.openxmlformats.org/officeDocument/2006/relationships/hyperlink" Target="mailto:zahraalmazem285@gmail.com" TargetMode="External"/><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hyperlink" Target="https://drive.google.com/file/d/1HyLUHZi9ctRt-PWd-qRAzum5SiSjWTY0/view?usp=sharing" TargetMode="Externa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hyperlink" Target="https://1drv.ms/v/s!AjLnvAoQ6_bvhV6NOeNmbA7t2Aq6?e=bNNKTR" TargetMode="External"/><Relationship Id="rId4" Type="http://schemas.openxmlformats.org/officeDocument/2006/relationships/image" Target="../media/image6.svg"/><Relationship Id="rId9" Type="http://schemas.openxmlformats.org/officeDocument/2006/relationships/image" Target="../media/image16.jpeg"/></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rive.google.com/file/d/1QnH4Q0M1ZjVRTKW4nvYGX21xjH05YbQY/view?usp=sharing" TargetMode="External"/><Relationship Id="rId1" Type="http://schemas.openxmlformats.org/officeDocument/2006/relationships/slideLayout" Target="../slideLayouts/slideLayout3.xml"/><Relationship Id="rId6" Type="http://schemas.openxmlformats.org/officeDocument/2006/relationships/image" Target="../media/image17.jpeg"/><Relationship Id="rId5" Type="http://schemas.openxmlformats.org/officeDocument/2006/relationships/hyperlink" Target="mailto:mo672559@gmail.com" TargetMode="External"/><Relationship Id="rId4" Type="http://schemas.openxmlformats.org/officeDocument/2006/relationships/image" Target="../media/image6.svg"/></Relationships>
</file>

<file path=ppt/slides/_rels/slide49.xml.rels><?xml version="1.0" encoding="UTF-8" standalone="yes"?>
<Relationships xmlns="http://schemas.openxmlformats.org/package/2006/relationships"><Relationship Id="rId8" Type="http://schemas.openxmlformats.org/officeDocument/2006/relationships/hyperlink" Target="mailto:obaidli_ali@hotmail.com" TargetMode="External"/><Relationship Id="rId3" Type="http://schemas.openxmlformats.org/officeDocument/2006/relationships/image" Target="../media/image5.png"/><Relationship Id="rId7" Type="http://schemas.openxmlformats.org/officeDocument/2006/relationships/hyperlink" Target="mailto:fatma_alketbi@hotmail.com" TargetMode="External"/><Relationship Id="rId2" Type="http://schemas.openxmlformats.org/officeDocument/2006/relationships/hyperlink" Target="https://drive.google.com/file/d/1I1HKXpxowEKw8LDEYjH-0lNNNbH384gM/view?usp=sharing" TargetMode="External"/><Relationship Id="rId1" Type="http://schemas.openxmlformats.org/officeDocument/2006/relationships/slideLayout" Target="../slideLayouts/slideLayout3.xml"/><Relationship Id="rId6" Type="http://schemas.openxmlformats.org/officeDocument/2006/relationships/hyperlink" Target="mailto:mrojalelm@hotmail.com" TargetMode="External"/><Relationship Id="rId5" Type="http://schemas.openxmlformats.org/officeDocument/2006/relationships/hyperlink" Target="mailto:noor_abd_alkader@yahoo.com" TargetMode="External"/><Relationship Id="rId10" Type="http://schemas.openxmlformats.org/officeDocument/2006/relationships/image" Target="../media/image18.jpeg"/><Relationship Id="rId4" Type="http://schemas.openxmlformats.org/officeDocument/2006/relationships/image" Target="../media/image6.svg"/><Relationship Id="rId9" Type="http://schemas.openxmlformats.org/officeDocument/2006/relationships/hyperlink" Target="mailto:koory7470@gmail.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1.jpeg"/><Relationship Id="rId2" Type="http://schemas.openxmlformats.org/officeDocument/2006/relationships/hyperlink" Target="https://drive.google.com/file/d/1Gcr8NRtdy77TT07W0b2bXQqnHYHtteQo/view?usp=sharing" TargetMode="External"/><Relationship Id="rId1" Type="http://schemas.openxmlformats.org/officeDocument/2006/relationships/slideLayout" Target="../slideLayouts/slideLayout3.xml"/><Relationship Id="rId6" Type="http://schemas.openxmlformats.org/officeDocument/2006/relationships/hyperlink" Target="mailto:mashaael.alsereidi@gmail.com" TargetMode="External"/><Relationship Id="rId5" Type="http://schemas.openxmlformats.org/officeDocument/2006/relationships/hyperlink" Target="mailto:manalabdouli@gmail.com" TargetMode="External"/><Relationship Id="rId4" Type="http://schemas.openxmlformats.org/officeDocument/2006/relationships/image" Target="../media/image6.svg"/></Relationships>
</file>

<file path=ppt/slides/_rels/slide5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9.jpeg"/><Relationship Id="rId2" Type="http://schemas.openxmlformats.org/officeDocument/2006/relationships/hyperlink" Target="https://drive.google.com/file/d/1I5O2Z6-iqcCcwBiadsvwg9L7nuy2gouE/view?usp=sharing" TargetMode="External"/><Relationship Id="rId1" Type="http://schemas.openxmlformats.org/officeDocument/2006/relationships/slideLayout" Target="../slideLayouts/slideLayout3.xml"/><Relationship Id="rId6" Type="http://schemas.openxmlformats.org/officeDocument/2006/relationships/hyperlink" Target="mailto:jawaheralshahhi@gmail.com" TargetMode="External"/><Relationship Id="rId5" Type="http://schemas.openxmlformats.org/officeDocument/2006/relationships/hyperlink" Target="mailto:fa.7i3a@gmail.com" TargetMode="External"/><Relationship Id="rId4" Type="http://schemas.openxmlformats.org/officeDocument/2006/relationships/image" Target="../media/image6.svg"/></Relationships>
</file>

<file path=ppt/slides/_rels/slide51.xml.rels><?xml version="1.0" encoding="UTF-8" standalone="yes"?>
<Relationships xmlns="http://schemas.openxmlformats.org/package/2006/relationships"><Relationship Id="rId8" Type="http://schemas.openxmlformats.org/officeDocument/2006/relationships/hyperlink" Target="mailto:aamnaalyammahii@gmail.com" TargetMode="External"/><Relationship Id="rId3" Type="http://schemas.openxmlformats.org/officeDocument/2006/relationships/image" Target="../media/image5.png"/><Relationship Id="rId7" Type="http://schemas.openxmlformats.org/officeDocument/2006/relationships/hyperlink" Target="mailto:vucxshamma@gmail.com" TargetMode="External"/><Relationship Id="rId2" Type="http://schemas.openxmlformats.org/officeDocument/2006/relationships/hyperlink" Target="https://drive.google.com/file/d/1QkA97iFFQ0hAMN3OR0syEwTQg_OjxJhg/view?usp=sharing" TargetMode="External"/><Relationship Id="rId1" Type="http://schemas.openxmlformats.org/officeDocument/2006/relationships/slideLayout" Target="../slideLayouts/slideLayout3.xml"/><Relationship Id="rId6" Type="http://schemas.openxmlformats.org/officeDocument/2006/relationships/hyperlink" Target="mailto:hayat.abdullaahi@gmail.com" TargetMode="External"/><Relationship Id="rId5" Type="http://schemas.openxmlformats.org/officeDocument/2006/relationships/hyperlink" Target="mailto:salamaalteneiji198@gmail.com" TargetMode="External"/><Relationship Id="rId4" Type="http://schemas.openxmlformats.org/officeDocument/2006/relationships/image" Target="../media/image6.svg"/><Relationship Id="rId9" Type="http://schemas.openxmlformats.org/officeDocument/2006/relationships/image" Target="../media/image19.jpeg"/></Relationships>
</file>

<file path=ppt/slides/_rels/slide52.xml.rels><?xml version="1.0" encoding="UTF-8" standalone="yes"?>
<Relationships xmlns="http://schemas.openxmlformats.org/package/2006/relationships"><Relationship Id="rId8" Type="http://schemas.openxmlformats.org/officeDocument/2006/relationships/hyperlink" Target="mailto:almazrouisheikha@gmail.com" TargetMode="External"/><Relationship Id="rId3" Type="http://schemas.openxmlformats.org/officeDocument/2006/relationships/image" Target="../media/image5.png"/><Relationship Id="rId7" Type="http://schemas.openxmlformats.org/officeDocument/2006/relationships/hyperlink" Target="mailto:f.alkhatri006@gmail.com" TargetMode="External"/><Relationship Id="rId2" Type="http://schemas.openxmlformats.org/officeDocument/2006/relationships/hyperlink" Target="https://drive.google.com/file/d/1MpfqOQB7zqXvFsqaVwVtCNF10fMdaaaJ/view?usp=sharing" TargetMode="External"/><Relationship Id="rId1" Type="http://schemas.openxmlformats.org/officeDocument/2006/relationships/slideLayout" Target="../slideLayouts/slideLayout3.xml"/><Relationship Id="rId6" Type="http://schemas.openxmlformats.org/officeDocument/2006/relationships/hyperlink" Target="mailto:moozahalmazrooei@gmail.com" TargetMode="External"/><Relationship Id="rId5" Type="http://schemas.openxmlformats.org/officeDocument/2006/relationships/hyperlink" Target="mailto:maryam.h.alawani@hotmail.com" TargetMode="External"/><Relationship Id="rId4" Type="http://schemas.openxmlformats.org/officeDocument/2006/relationships/image" Target="../media/image6.svg"/><Relationship Id="rId9" Type="http://schemas.openxmlformats.org/officeDocument/2006/relationships/image" Target="../media/image19.jpeg"/></Relationships>
</file>

<file path=ppt/slides/_rels/slide53.xml.rels><?xml version="1.0" encoding="UTF-8" standalone="yes"?>
<Relationships xmlns="http://schemas.openxmlformats.org/package/2006/relationships"><Relationship Id="rId8" Type="http://schemas.openxmlformats.org/officeDocument/2006/relationships/hyperlink" Target="mailto:teebrateb@gmail.com" TargetMode="External"/><Relationship Id="rId3" Type="http://schemas.openxmlformats.org/officeDocument/2006/relationships/image" Target="../media/image5.png"/><Relationship Id="rId7" Type="http://schemas.openxmlformats.org/officeDocument/2006/relationships/hyperlink" Target="mailto:latifa17771@gmail.com" TargetMode="External"/><Relationship Id="rId2" Type="http://schemas.openxmlformats.org/officeDocument/2006/relationships/hyperlink" Target="https://drive.google.com/file/d/1Qk5An0Gn_cR9iUsE9sPhbhPwV0v0ztk4/view?usp=sharing" TargetMode="External"/><Relationship Id="rId1" Type="http://schemas.openxmlformats.org/officeDocument/2006/relationships/slideLayout" Target="../slideLayouts/slideLayout3.xml"/><Relationship Id="rId6" Type="http://schemas.openxmlformats.org/officeDocument/2006/relationships/hyperlink" Target="mailto:moozakhalfanali@gmail.com" TargetMode="External"/><Relationship Id="rId5" Type="http://schemas.openxmlformats.org/officeDocument/2006/relationships/hyperlink" Target="mailto:maithaalmuhairi4@icloud.com" TargetMode="External"/><Relationship Id="rId4" Type="http://schemas.openxmlformats.org/officeDocument/2006/relationships/image" Target="../media/image6.svg"/><Relationship Id="rId9" Type="http://schemas.openxmlformats.org/officeDocument/2006/relationships/image" Target="../media/image19.jpeg"/></Relationships>
</file>

<file path=ppt/slides/_rels/slide5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rive.google.com/file/d/1J9bx_tfadGQXJIgKxxKdzpBPtrax0f04/view?usp=sharing" TargetMode="External"/><Relationship Id="rId1" Type="http://schemas.openxmlformats.org/officeDocument/2006/relationships/slideLayout" Target="../slideLayouts/slideLayout3.xml"/><Relationship Id="rId6" Type="http://schemas.openxmlformats.org/officeDocument/2006/relationships/image" Target="../media/image19.jpeg"/><Relationship Id="rId5" Type="http://schemas.openxmlformats.org/officeDocument/2006/relationships/hyperlink" Target="mailto:reem.alabdouli1@icloud.com" TargetMode="External"/><Relationship Id="rId4" Type="http://schemas.openxmlformats.org/officeDocument/2006/relationships/image" Target="../media/image6.svg"/></Relationships>
</file>

<file path=ppt/slides/_rels/slide55.xml.rels><?xml version="1.0" encoding="UTF-8" standalone="yes"?>
<Relationships xmlns="http://schemas.openxmlformats.org/package/2006/relationships"><Relationship Id="rId8" Type="http://schemas.openxmlformats.org/officeDocument/2006/relationships/hyperlink" Target="mailto:wedeema.s@gmail.com" TargetMode="External"/><Relationship Id="rId13" Type="http://schemas.openxmlformats.org/officeDocument/2006/relationships/image" Target="../media/image19.jpeg"/><Relationship Id="rId3" Type="http://schemas.openxmlformats.org/officeDocument/2006/relationships/image" Target="../media/image5.png"/><Relationship Id="rId7" Type="http://schemas.openxmlformats.org/officeDocument/2006/relationships/image" Target="../media/image9.svg"/><Relationship Id="rId12" Type="http://schemas.openxmlformats.org/officeDocument/2006/relationships/hyperlink" Target="mailto:asmaaalhaddadi2006@gmail.com" TargetMode="External"/><Relationship Id="rId2" Type="http://schemas.openxmlformats.org/officeDocument/2006/relationships/hyperlink" Target="https://drive.google.com/file/d/1IGWbtGgcy2foQua-mV0-sJSx0KAs9pK_/view?usp=sharing" TargetMode="External"/><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hyperlink" Target="mailto:athba.bintook@gmail.com" TargetMode="External"/><Relationship Id="rId5" Type="http://schemas.openxmlformats.org/officeDocument/2006/relationships/hyperlink" Target="https://www.powtoon.com/online-presentation/b5AUoP9489g/?utm_medium=social-share&amp;utm_campaign=studio" TargetMode="External"/><Relationship Id="rId10" Type="http://schemas.openxmlformats.org/officeDocument/2006/relationships/hyperlink" Target="mailto:atheelbarhoosh2006@gmail.com" TargetMode="External"/><Relationship Id="rId4" Type="http://schemas.openxmlformats.org/officeDocument/2006/relationships/image" Target="../media/image6.svg"/><Relationship Id="rId9" Type="http://schemas.openxmlformats.org/officeDocument/2006/relationships/hyperlink" Target="mailto:alyazialkhoorix@gmail.com"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mailto:farahaljunaibi@gmail.com" TargetMode="External"/><Relationship Id="rId3" Type="http://schemas.openxmlformats.org/officeDocument/2006/relationships/image" Target="../media/image5.png"/><Relationship Id="rId7" Type="http://schemas.openxmlformats.org/officeDocument/2006/relationships/image" Target="../media/image9.svg"/><Relationship Id="rId12" Type="http://schemas.openxmlformats.org/officeDocument/2006/relationships/image" Target="../media/image19.jpeg"/><Relationship Id="rId2" Type="http://schemas.openxmlformats.org/officeDocument/2006/relationships/hyperlink" Target="https://drive.google.com/file/d/1IWtHfX-WvLMEJ4H80cYJDHzPrXaHoewh/view?usp=sharing" TargetMode="External"/><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hyperlink" Target="mailto:zayed7772009@hotmail.com" TargetMode="External"/><Relationship Id="rId5" Type="http://schemas.openxmlformats.org/officeDocument/2006/relationships/hyperlink" Target="https://www.canva.com/design/DAFadLbfC8U/0_ZuPETHCttcA4nFTFvKHw/view?utm_content=DAFadLbfC8U&amp;utm_cam" TargetMode="External"/><Relationship Id="rId10" Type="http://schemas.openxmlformats.org/officeDocument/2006/relationships/hyperlink" Target="mailto:saleh.alkatheeri22@gmail.com" TargetMode="External"/><Relationship Id="rId4" Type="http://schemas.openxmlformats.org/officeDocument/2006/relationships/image" Target="../media/image6.svg"/><Relationship Id="rId9" Type="http://schemas.openxmlformats.org/officeDocument/2006/relationships/hyperlink" Target="mailto:ryhamm1029@gmail.com"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9.jpeg"/><Relationship Id="rId2" Type="http://schemas.openxmlformats.org/officeDocument/2006/relationships/hyperlink" Target="https://drive.google.com/file/d/1Gzy-0i1_OK6T-gFrNd0gdkWabDQHfmg_/view?usp=sharing" TargetMode="External"/><Relationship Id="rId1" Type="http://schemas.openxmlformats.org/officeDocument/2006/relationships/slideLayout" Target="../slideLayouts/slideLayout3.xml"/><Relationship Id="rId6" Type="http://schemas.openxmlformats.org/officeDocument/2006/relationships/hyperlink" Target="mailto:mu7amadsa3d@gmail.com" TargetMode="External"/><Relationship Id="rId5" Type="http://schemas.openxmlformats.org/officeDocument/2006/relationships/hyperlink" Target="mailto:samer.ke2008@gmail.com" TargetMode="External"/><Relationship Id="rId4" Type="http://schemas.openxmlformats.org/officeDocument/2006/relationships/image" Target="../media/image6.svg"/></Relationships>
</file>

<file path=ppt/slides/_rels/slide58.xml.rels><?xml version="1.0" encoding="UTF-8" standalone="yes"?>
<Relationships xmlns="http://schemas.openxmlformats.org/package/2006/relationships"><Relationship Id="rId8" Type="http://schemas.openxmlformats.org/officeDocument/2006/relationships/hyperlink" Target="mailto:dana_albaqbi@icloud.com" TargetMode="External"/><Relationship Id="rId3" Type="http://schemas.openxmlformats.org/officeDocument/2006/relationships/image" Target="../media/image5.png"/><Relationship Id="rId7" Type="http://schemas.openxmlformats.org/officeDocument/2006/relationships/image" Target="../media/image9.svg"/><Relationship Id="rId12" Type="http://schemas.openxmlformats.org/officeDocument/2006/relationships/image" Target="../media/image19.jpeg"/><Relationship Id="rId2" Type="http://schemas.openxmlformats.org/officeDocument/2006/relationships/hyperlink" Target="https://drive.google.com/file/d/1FI-ucPRkG90wNR4bJYRuMvlVXiOFaQMR/view?usp=sharing" TargetMode="External"/><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hyperlink" Target="mailto:awash8810@icloud.com" TargetMode="External"/><Relationship Id="rId5" Type="http://schemas.openxmlformats.org/officeDocument/2006/relationships/hyperlink" Target="https://drive.google.com/file/d/1S_VKxjA2NcKag1eTKdJ9tWwaxuYQGydH/view?usp=sharing" TargetMode="External"/><Relationship Id="rId10" Type="http://schemas.openxmlformats.org/officeDocument/2006/relationships/hyperlink" Target="mailto:goldenlifemaha@gmail.com" TargetMode="External"/><Relationship Id="rId4" Type="http://schemas.openxmlformats.org/officeDocument/2006/relationships/image" Target="../media/image6.svg"/><Relationship Id="rId9" Type="http://schemas.openxmlformats.org/officeDocument/2006/relationships/hyperlink" Target="mailto:stuf21012172@ese.gov.ae" TargetMode="External"/></Relationships>
</file>

<file path=ppt/slides/_rels/slide59.xml.rels><?xml version="1.0" encoding="UTF-8" standalone="yes"?>
<Relationships xmlns="http://schemas.openxmlformats.org/package/2006/relationships"><Relationship Id="rId8" Type="http://schemas.openxmlformats.org/officeDocument/2006/relationships/hyperlink" Target="mailto:asoo19mabi.ii@gmail.com" TargetMode="External"/><Relationship Id="rId3" Type="http://schemas.openxmlformats.org/officeDocument/2006/relationships/image" Target="../media/image5.png"/><Relationship Id="rId7" Type="http://schemas.openxmlformats.org/officeDocument/2006/relationships/hyperlink" Target="mailto:shahad.rak002@icloud.com" TargetMode="External"/><Relationship Id="rId2" Type="http://schemas.openxmlformats.org/officeDocument/2006/relationships/hyperlink" Target="https://drive.google.com/file/d/1MH0lAsm4cOPOIy_D1sZLoKeP3Ww9mWhp/view?usp=sharing" TargetMode="External"/><Relationship Id="rId1" Type="http://schemas.openxmlformats.org/officeDocument/2006/relationships/slideLayout" Target="../slideLayouts/slideLayout3.xml"/><Relationship Id="rId6" Type="http://schemas.openxmlformats.org/officeDocument/2006/relationships/hyperlink" Target="mailto:adel67774@gmail.com" TargetMode="External"/><Relationship Id="rId5" Type="http://schemas.openxmlformats.org/officeDocument/2006/relationships/hyperlink" Target="mailto:uae223223@hotmail.com" TargetMode="External"/><Relationship Id="rId4" Type="http://schemas.openxmlformats.org/officeDocument/2006/relationships/image" Target="../media/image6.svg"/><Relationship Id="rId9" Type="http://schemas.openxmlformats.org/officeDocument/2006/relationships/image" Target="../media/image19.jpe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2.jpeg"/><Relationship Id="rId2" Type="http://schemas.openxmlformats.org/officeDocument/2006/relationships/hyperlink" Target="https://drive.google.com/file/d/1HQMCZ3LNUyUM_o8P2I6iTscL4no4-KPW/view?usp=sharing" TargetMode="External"/><Relationship Id="rId1" Type="http://schemas.openxmlformats.org/officeDocument/2006/relationships/slideLayout" Target="../slideLayouts/slideLayout3.xml"/><Relationship Id="rId6" Type="http://schemas.openxmlformats.org/officeDocument/2006/relationships/hyperlink" Target="mailto:mashaael.alsereidi@gmail.com" TargetMode="External"/><Relationship Id="rId5" Type="http://schemas.openxmlformats.org/officeDocument/2006/relationships/hyperlink" Target="mailto:mahmoud.a.razag.s@gmail.com" TargetMode="External"/><Relationship Id="rId4" Type="http://schemas.openxmlformats.org/officeDocument/2006/relationships/image" Target="../media/image6.svg"/></Relationships>
</file>

<file path=ppt/slides/_rels/slide60.xml.rels><?xml version="1.0" encoding="UTF-8" standalone="yes"?>
<Relationships xmlns="http://schemas.openxmlformats.org/package/2006/relationships"><Relationship Id="rId8" Type="http://schemas.openxmlformats.org/officeDocument/2006/relationships/hyperlink" Target="mailto:wardcute111@gmail.com" TargetMode="External"/><Relationship Id="rId3" Type="http://schemas.openxmlformats.org/officeDocument/2006/relationships/image" Target="../media/image5.png"/><Relationship Id="rId7" Type="http://schemas.openxmlformats.org/officeDocument/2006/relationships/hyperlink" Target="mailto:shawa5y.83@gmail.com" TargetMode="External"/><Relationship Id="rId2" Type="http://schemas.openxmlformats.org/officeDocument/2006/relationships/hyperlink" Target="https://drive.google.com/file/d/1MvYWnvj-uDQ5EFS8jPJLGnwovUS_9tTq/view?usp=sharing" TargetMode="External"/><Relationship Id="rId1" Type="http://schemas.openxmlformats.org/officeDocument/2006/relationships/slideLayout" Target="../slideLayouts/slideLayout3.xml"/><Relationship Id="rId6" Type="http://schemas.openxmlformats.org/officeDocument/2006/relationships/hyperlink" Target="mailto:tw2m.roo7y.m@hotmail.com" TargetMode="External"/><Relationship Id="rId5" Type="http://schemas.openxmlformats.org/officeDocument/2006/relationships/hyperlink" Target="mailto:uae223223@hotmail.com" TargetMode="External"/><Relationship Id="rId10" Type="http://schemas.openxmlformats.org/officeDocument/2006/relationships/image" Target="../media/image19.jpeg"/><Relationship Id="rId4" Type="http://schemas.openxmlformats.org/officeDocument/2006/relationships/image" Target="../media/image6.svg"/><Relationship Id="rId9" Type="http://schemas.openxmlformats.org/officeDocument/2006/relationships/hyperlink" Target="mailto:sara678777@gmail.com" TargetMode="External"/></Relationships>
</file>

<file path=ppt/slides/_rels/slide61.xml.rels><?xml version="1.0" encoding="UTF-8" standalone="yes"?>
<Relationships xmlns="http://schemas.openxmlformats.org/package/2006/relationships"><Relationship Id="rId8" Type="http://schemas.openxmlformats.org/officeDocument/2006/relationships/hyperlink" Target="mailto:urrmayam@gmail.com" TargetMode="External"/><Relationship Id="rId3" Type="http://schemas.openxmlformats.org/officeDocument/2006/relationships/image" Target="../media/image5.png"/><Relationship Id="rId7" Type="http://schemas.openxmlformats.org/officeDocument/2006/relationships/hyperlink" Target="mailto:amal132007@hotmail.com" TargetMode="External"/><Relationship Id="rId2" Type="http://schemas.openxmlformats.org/officeDocument/2006/relationships/hyperlink" Target="https://drive.google.com/file/d/1JgTLnh5hTPiKLUPn3SDoFZc5dIMSjL8D/view?usp=sharing" TargetMode="External"/><Relationship Id="rId1" Type="http://schemas.openxmlformats.org/officeDocument/2006/relationships/slideLayout" Target="../slideLayouts/slideLayout3.xml"/><Relationship Id="rId6" Type="http://schemas.openxmlformats.org/officeDocument/2006/relationships/hyperlink" Target="mailto:rayon.s.s.m.13@gmail.com" TargetMode="External"/><Relationship Id="rId5" Type="http://schemas.openxmlformats.org/officeDocument/2006/relationships/hyperlink" Target="mailto:haya.alkaaldi@gmail.com" TargetMode="External"/><Relationship Id="rId10" Type="http://schemas.openxmlformats.org/officeDocument/2006/relationships/image" Target="../media/image19.jpeg"/><Relationship Id="rId4" Type="http://schemas.openxmlformats.org/officeDocument/2006/relationships/image" Target="../media/image6.svg"/><Relationship Id="rId9" Type="http://schemas.openxmlformats.org/officeDocument/2006/relationships/hyperlink" Target="mailto:stuf2014027915@ese.gov.ae"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ocs.google.com/presentation/d/1E2e2FfOhcdAA7gBVHSOF5_RQTJYRfpAD/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hyperlink" Target="mailto:fady6922445@yahoo.com" TargetMode="External"/><Relationship Id="rId4" Type="http://schemas.openxmlformats.org/officeDocument/2006/relationships/image" Target="../media/image6.svg"/></Relationships>
</file>

<file path=ppt/slides/_rels/slide6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ocs.google.com/presentation/d/1ESuSwwPQuhViweH1ivxXBcrfaA8ERFnM/edit?usp=sharing&amp;ouid=110192683174385538695&amp;rtpof=true&amp;sd=true" TargetMode="External"/><Relationship Id="rId1" Type="http://schemas.openxmlformats.org/officeDocument/2006/relationships/slideLayout" Target="../slideLayouts/slideLayout3.xml"/><Relationship Id="rId6" Type="http://schemas.openxmlformats.org/officeDocument/2006/relationships/image" Target="../media/image10.jpeg"/><Relationship Id="rId5" Type="http://schemas.openxmlformats.org/officeDocument/2006/relationships/hyperlink" Target="mailto:husameldin@gmail.com" TargetMode="External"/><Relationship Id="rId4" Type="http://schemas.openxmlformats.org/officeDocument/2006/relationships/image" Target="../media/image6.svg"/></Relationships>
</file>

<file path=ppt/slides/_rels/slide6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rive.google.com/file/d/1E5ztMqIQ0iRYO6yW1ID2bcoEqdOQ5h5h/view?usp=sharing" TargetMode="External"/><Relationship Id="rId1" Type="http://schemas.openxmlformats.org/officeDocument/2006/relationships/slideLayout" Target="../slideLayouts/slideLayout3.xml"/><Relationship Id="rId6" Type="http://schemas.openxmlformats.org/officeDocument/2006/relationships/image" Target="../media/image11.jpeg"/><Relationship Id="rId5" Type="http://schemas.openxmlformats.org/officeDocument/2006/relationships/hyperlink" Target="mailto:saif.hassan98@icloud.com" TargetMode="External"/><Relationship Id="rId4" Type="http://schemas.openxmlformats.org/officeDocument/2006/relationships/image" Target="../media/image6.svg"/></Relationships>
</file>

<file path=ppt/slides/_rels/slide6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rive.google.com/file/d/1DkniTN1rzZqa50-8N0aPnfvEOK-KT7PH/view?usp=sharing" TargetMode="External"/><Relationship Id="rId1" Type="http://schemas.openxmlformats.org/officeDocument/2006/relationships/slideLayout" Target="../slideLayouts/slideLayout3.xml"/><Relationship Id="rId6" Type="http://schemas.openxmlformats.org/officeDocument/2006/relationships/image" Target="../media/image12.jpeg"/><Relationship Id="rId5" Type="http://schemas.openxmlformats.org/officeDocument/2006/relationships/hyperlink" Target="mailto:maryamalthabahi90@gmail.com" TargetMode="External"/><Relationship Id="rId4" Type="http://schemas.openxmlformats.org/officeDocument/2006/relationships/image" Target="../media/image6.sv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hyperlink" Target="mailto:omar.bakri97@gmail.com" TargetMode="External"/><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hyperlink" Target="https://drive.google.com/file/d/1CLZtCe7hHEn85A2BSf9UpHBtTsqczbqQ/view" TargetMode="Externa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hyperlink" Target="https://youtu.be/q-eqyYwN3TI" TargetMode="External"/><Relationship Id="rId10" Type="http://schemas.openxmlformats.org/officeDocument/2006/relationships/image" Target="../media/image13.jpeg"/><Relationship Id="rId4" Type="http://schemas.openxmlformats.org/officeDocument/2006/relationships/image" Target="../media/image6.svg"/><Relationship Id="rId9" Type="http://schemas.openxmlformats.org/officeDocument/2006/relationships/hyperlink" Target="mailto:aaaashj12@gmail.co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narcis.marian@gmail.com" TargetMode="External"/><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hyperlink" Target="https://drive.google.com/file/d/1M2YzzHdIHNfzgmQtaXoKjmhlWaNyZdGX/view?usp=sharing" TargetMode="Externa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hyperlink" Target="https://youtu.be/X55v0fuv5iU" TargetMode="External"/><Relationship Id="rId4" Type="http://schemas.openxmlformats.org/officeDocument/2006/relationships/image" Target="../media/image6.svg"/><Relationship Id="rId9" Type="http://schemas.openxmlformats.org/officeDocument/2006/relationships/image" Target="../media/image14.jpeg"/></Relationships>
</file>

<file path=ppt/slides/_rels/slide9.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5.png"/><Relationship Id="rId7" Type="http://schemas.openxmlformats.org/officeDocument/2006/relationships/hyperlink" Target="mailto:esraa.elbestawy@uaqgov.ae" TargetMode="External"/><Relationship Id="rId2" Type="http://schemas.openxmlformats.org/officeDocument/2006/relationships/hyperlink" Target="https://drive.google.com/file/d/1Qamv63SL3Me4pgxJBhKosWDFd7-uVu6a/view?usp=sharing" TargetMode="External"/><Relationship Id="rId1" Type="http://schemas.openxmlformats.org/officeDocument/2006/relationships/slideLayout" Target="../slideLayouts/slideLayout3.xml"/><Relationship Id="rId6" Type="http://schemas.openxmlformats.org/officeDocument/2006/relationships/hyperlink" Target="mailto:maiitha.sr@gmail.com" TargetMode="External"/><Relationship Id="rId5" Type="http://schemas.openxmlformats.org/officeDocument/2006/relationships/hyperlink" Target="mailto:dl348@live.com" TargetMode="Externa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8850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حصاد</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9" name="TextBox 38">
            <a:extLst>
              <a:ext uri="{FF2B5EF4-FFF2-40B4-BE49-F238E27FC236}">
                <a16:creationId xmlns:a16="http://schemas.microsoft.com/office/drawing/2014/main" id="{F44477DF-71F3-C091-2B87-C2975D929658}"/>
              </a:ext>
            </a:extLst>
          </p:cNvPr>
          <p:cNvSpPr txBox="1"/>
          <p:nvPr/>
        </p:nvSpPr>
        <p:spPr>
          <a:xfrm>
            <a:off x="5994400" y="2462629"/>
            <a:ext cx="5663533" cy="2585323"/>
          </a:xfrm>
          <a:prstGeom prst="rect">
            <a:avLst/>
          </a:prstGeom>
          <a:noFill/>
        </p:spPr>
        <p:txBody>
          <a:bodyPr wrap="square" rtlCol="0">
            <a:spAutoFit/>
          </a:bodyPr>
          <a:lstStyle/>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نقدم لكم حصاد، وهو عبارة عن منصة حضرية مبتكرة للزراعة مصممة لبناء مجتمع من الأفراد متشابهي التفكير الشغوفين بزراعة طعامهم الخاص وإتباع نمط حياة مستدام. يمكّن حصاد المستخدمين من خلال الاستفادة من تكنولوجيا الذكاء الاصطناعي المتقدمة من مراقبة دورة نمو النباتات وتقديم مجموعة كبيرة من المزايا تهدف إلى تعزيز تجربة الزراعة الشاملة. </a:t>
            </a: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من خلال الانضمام إلى حصاد، يتمكن المستخدمون من إنشاء ملفات تعريف شخصية لعرض مزارعهم الحضرية، والتواصل مع أفراد المجتمع الآخرين، وكذلك مشاركة خبراتهم الفريدة. تشجع المنصة التفاعل من خلال منتديات المناقشة، مما يسمح للمستخدمين بتبادل النصائح القيمة، وطرح الأسئلة، والمشاركة في محادثات هادفة حول الموضوعات المتعلقة بالزراعة.</a:t>
            </a:r>
          </a:p>
          <a:p>
            <a:pPr algn="just" rtl="1"/>
            <a:endPar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يقوم نظامنا الذي يعمل بالذكاء الاصطناعي بمراقبة النبات من خلال تحليل الصور والبيانات من مزارع المستخدمين، ويوفر توصيات مصممة خصيصًا لتحسين نمو النبات ورصد المشكلات الممكنة قبل أن تتصاعد. مزودًا بمكتبة ممتدة من المصادر التعليمية، يمد حصاد المستخدمين بالمعرفة والأدوات التي يحتاجونها ليصبحوا مزارعين حضريين وناجحين.</a:t>
            </a:r>
          </a:p>
          <a:p>
            <a:pPr algn="just" rtl="1"/>
            <a:endPar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كذلك يتضمن حصاد عناصر تقنيات الألعاب مثل مكافأة المستخدمين بالشارات، والنقاط، والمحفزات الأخرى للمشاركة في مختلف الأنشطة على المنصة، مما يسرّع بناء بيئة ودية ومحفزة تضمن مشاركة المستخدمين المستمرة والتزامهم برحلة الزراعة الحضرية.</a:t>
            </a: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تتميز المنصة بمتجر للتسوق حيث يمكن للمستخدمين شراء وبيع البذور والأدوات والنباتات والموارد الضرورية الأخرى، مما يدعم الزراعة المحلية والمنزلية والباعة وتعزيز الشعور بالمجتمع. مع وجود قصص النجاح والتوصيات من المستخدمين الراضين، يهدف حصاد إلى إلهام العديد من الأشخاص للانضمام للحراك نحو مستقبل أكثر خضرة وصحة واستدامة. </a:t>
            </a: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توافر حصاد على هيئة تطبيق على الهاتف جعل من السهل على المستخدمين التواصل، واستقبال الإشعارات، وإدارة مزارعهم الحضرية.</a:t>
            </a:r>
          </a:p>
        </p:txBody>
      </p:sp>
      <p:grpSp>
        <p:nvGrpSpPr>
          <p:cNvPr id="44" name="Group 43">
            <a:extLst>
              <a:ext uri="{FF2B5EF4-FFF2-40B4-BE49-F238E27FC236}">
                <a16:creationId xmlns:a16="http://schemas.microsoft.com/office/drawing/2014/main" id="{B3960C49-1678-41B4-E214-BFA6E63E6375}"/>
              </a:ext>
            </a:extLst>
          </p:cNvPr>
          <p:cNvGrpSpPr/>
          <p:nvPr/>
        </p:nvGrpSpPr>
        <p:grpSpPr>
          <a:xfrm>
            <a:off x="6096000" y="5130862"/>
            <a:ext cx="1822441" cy="412298"/>
            <a:chOff x="6828090" y="4956561"/>
            <a:chExt cx="2008261" cy="454337"/>
          </a:xfrm>
        </p:grpSpPr>
        <p:sp>
          <p:nvSpPr>
            <p:cNvPr id="45" name="Rectangle 44">
              <a:hlinkClick r:id="rId2"/>
              <a:extLst>
                <a:ext uri="{FF2B5EF4-FFF2-40B4-BE49-F238E27FC236}">
                  <a16:creationId xmlns:a16="http://schemas.microsoft.com/office/drawing/2014/main" id="{4B2B42C2-D022-A9EA-CCB2-8EFE1A77D206}"/>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CF86C28B-0CC6-64C9-E360-6EDA55BD6A00}"/>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47" name="Graphic 46" descr="Projector screen">
              <a:extLst>
                <a:ext uri="{FF2B5EF4-FFF2-40B4-BE49-F238E27FC236}">
                  <a16:creationId xmlns:a16="http://schemas.microsoft.com/office/drawing/2014/main" id="{1A5B2376-640F-2C10-9E26-2AB4E3FE64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aphicFrame>
        <p:nvGraphicFramePr>
          <p:cNvPr id="3" name="Table 22">
            <a:extLst>
              <a:ext uri="{FF2B5EF4-FFF2-40B4-BE49-F238E27FC236}">
                <a16:creationId xmlns:a16="http://schemas.microsoft.com/office/drawing/2014/main" id="{B7F4ED32-D4BA-5B9D-67AF-5BBF8C86533F}"/>
              </a:ext>
            </a:extLst>
          </p:cNvPr>
          <p:cNvGraphicFramePr>
            <a:graphicFrameLocks noGrp="1"/>
          </p:cNvGraphicFramePr>
          <p:nvPr>
            <p:extLst>
              <p:ext uri="{D42A27DB-BD31-4B8C-83A1-F6EECF244321}">
                <p14:modId xmlns:p14="http://schemas.microsoft.com/office/powerpoint/2010/main" val="880411545"/>
              </p:ext>
            </p:extLst>
          </p:nvPr>
        </p:nvGraphicFramePr>
        <p:xfrm>
          <a:off x="640624"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a:solidFill>
                            <a:srgbClr val="666666"/>
                          </a:solidFill>
                          <a:latin typeface="DIN Next LT Arabic" panose="020B0503020203050203" pitchFamily="34" charset="-78"/>
                          <a:cs typeface="DIN Next LT Arabic" panose="020B0503020203050203" pitchFamily="34" charset="-78"/>
                        </a:rPr>
                        <a:t>Fatma Samy Abd El </a:t>
                      </a:r>
                      <a:r>
                        <a:rPr lang="es-ES" sz="1200" b="1" dirty="0" err="1">
                          <a:solidFill>
                            <a:srgbClr val="666666"/>
                          </a:solidFill>
                          <a:latin typeface="DIN Next LT Arabic" panose="020B0503020203050203" pitchFamily="34" charset="-78"/>
                          <a:cs typeface="DIN Next LT Arabic" panose="020B0503020203050203" pitchFamily="34" charset="-78"/>
                        </a:rPr>
                        <a:t>Aziz</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aly.fatmasamy@gmail.com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Moustafa</a:t>
                      </a:r>
                      <a:r>
                        <a:rPr lang="en-US" sz="1200" b="1" dirty="0">
                          <a:solidFill>
                            <a:srgbClr val="666666"/>
                          </a:solidFill>
                          <a:latin typeface="DIN Next LT Arabic" panose="020B0503020203050203" pitchFamily="34" charset="-78"/>
                          <a:cs typeface="DIN Next LT Arabic" panose="020B0503020203050203" pitchFamily="34" charset="-78"/>
                        </a:rPr>
                        <a:t> Farag Khamis Abdelnaby</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mustafarrag@gmail.com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5239372"/>
                  </a:ext>
                </a:extLst>
              </a:tr>
            </a:tbl>
          </a:graphicData>
        </a:graphic>
      </p:graphicFrame>
      <p:pic>
        <p:nvPicPr>
          <p:cNvPr id="6" name="Picture 5">
            <a:extLst>
              <a:ext uri="{FF2B5EF4-FFF2-40B4-BE49-F238E27FC236}">
                <a16:creationId xmlns:a16="http://schemas.microsoft.com/office/drawing/2014/main" id="{A754FAF2-86FA-C98F-2792-E542A00069BC}"/>
              </a:ext>
            </a:extLst>
          </p:cNvPr>
          <p:cNvPicPr>
            <a:picLocks noChangeAspect="1"/>
          </p:cNvPicPr>
          <p:nvPr/>
        </p:nvPicPr>
        <p:blipFill>
          <a:blip r:embed="rId7"/>
          <a:stretch>
            <a:fillRect/>
          </a:stretch>
        </p:blipFill>
        <p:spPr>
          <a:xfrm>
            <a:off x="534065" y="647810"/>
            <a:ext cx="1486979" cy="991319"/>
          </a:xfrm>
          <a:prstGeom prst="rect">
            <a:avLst/>
          </a:prstGeom>
        </p:spPr>
      </p:pic>
      <p:sp>
        <p:nvSpPr>
          <p:cNvPr id="2" name="TextBox 1">
            <a:extLst>
              <a:ext uri="{FF2B5EF4-FFF2-40B4-BE49-F238E27FC236}">
                <a16:creationId xmlns:a16="http://schemas.microsoft.com/office/drawing/2014/main" id="{521475CB-02BF-E9DD-F16A-24C5A10F3702}"/>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5" name="TextBox 4">
            <a:extLst>
              <a:ext uri="{FF2B5EF4-FFF2-40B4-BE49-F238E27FC236}">
                <a16:creationId xmlns:a16="http://schemas.microsoft.com/office/drawing/2014/main" id="{DB44D791-79BA-2262-5EE7-247CD9D351C6}"/>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التواصل ونشر الوعي والمعرفة الزراعية لدى المستفيدين والمهتمين في إمارة دبي؟</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502344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923330"/>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مبتكرين خط الدفاع الاول</a:t>
            </a:r>
          </a:p>
          <a:p>
            <a:pPr algn="r"/>
            <a:endParaRPr lang="ar-EG" b="1" dirty="0">
              <a:solidFill>
                <a:srgbClr val="A18661"/>
              </a:solidFill>
              <a:latin typeface="DIN Next LT Arabic" panose="020B0503020203050203" pitchFamily="34" charset="-78"/>
              <a:cs typeface="DIN Next LT Arabic" panose="020B0503020203050203" pitchFamily="34" charset="-78"/>
            </a:endParaRPr>
          </a:p>
          <a:p>
            <a:pPr algn="r"/>
            <a:endParaRPr lang="ar-EG" b="1" dirty="0">
              <a:solidFill>
                <a:srgbClr val="A18661"/>
              </a:solidFill>
              <a:latin typeface="DIN Next LT Arabic" panose="020B0503020203050203" pitchFamily="34" charset="-78"/>
              <a:cs typeface="DIN Next LT Arabic" panose="020B0503020203050203" pitchFamily="34" charset="-78"/>
            </a:endParaRP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graphicFrame>
        <p:nvGraphicFramePr>
          <p:cNvPr id="9" name="Table 22">
            <a:extLst>
              <a:ext uri="{FF2B5EF4-FFF2-40B4-BE49-F238E27FC236}">
                <a16:creationId xmlns:a16="http://schemas.microsoft.com/office/drawing/2014/main" id="{775FE9E3-010A-24C9-AD95-B4E93D72CD68}"/>
              </a:ext>
            </a:extLst>
          </p:cNvPr>
          <p:cNvGraphicFramePr>
            <a:graphicFrameLocks noGrp="1"/>
          </p:cNvGraphicFramePr>
          <p:nvPr>
            <p:extLst>
              <p:ext uri="{D42A27DB-BD31-4B8C-83A1-F6EECF244321}">
                <p14:modId xmlns:p14="http://schemas.microsoft.com/office/powerpoint/2010/main" val="2807703917"/>
              </p:ext>
            </p:extLst>
          </p:nvPr>
        </p:nvGraphicFramePr>
        <p:xfrm>
          <a:off x="640624"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Rashed</a:t>
                      </a:r>
                      <a:r>
                        <a:rPr lang="es-ES" sz="1200" b="1" dirty="0">
                          <a:solidFill>
                            <a:srgbClr val="666666"/>
                          </a:solidFill>
                          <a:latin typeface="DIN Next LT Arabic" panose="020B0503020203050203" pitchFamily="34" charset="-78"/>
                          <a:cs typeface="DIN Next LT Arabic" panose="020B0503020203050203" pitchFamily="34" charset="-78"/>
                        </a:rPr>
                        <a:t> Matar </a:t>
                      </a:r>
                      <a:r>
                        <a:rPr lang="es-ES" sz="1200" b="1" dirty="0" err="1">
                          <a:solidFill>
                            <a:srgbClr val="666666"/>
                          </a:solidFill>
                          <a:latin typeface="DIN Next LT Arabic" panose="020B0503020203050203" pitchFamily="34" charset="-78"/>
                          <a:cs typeface="DIN Next LT Arabic" panose="020B0503020203050203" pitchFamily="34" charset="-78"/>
                        </a:rPr>
                        <a:t>Ghadayer</a:t>
                      </a:r>
                      <a:r>
                        <a:rPr lang="es-ES" sz="1200" b="1" dirty="0">
                          <a:solidFill>
                            <a:srgbClr val="666666"/>
                          </a:solidFill>
                          <a:latin typeface="DIN Next LT Arabic" panose="020B0503020203050203" pitchFamily="34" charset="-78"/>
                          <a:cs typeface="DIN Next LT Arabic" panose="020B0503020203050203" pitchFamily="34" charset="-78"/>
                        </a:rPr>
                        <a:t> Mohammad </a:t>
                      </a:r>
                      <a:r>
                        <a:rPr lang="es-ES" sz="1200" b="1" dirty="0" err="1">
                          <a:solidFill>
                            <a:srgbClr val="666666"/>
                          </a:solidFill>
                          <a:latin typeface="DIN Next LT Arabic" panose="020B0503020203050203" pitchFamily="34" charset="-78"/>
                          <a:cs typeface="DIN Next LT Arabic" panose="020B0503020203050203" pitchFamily="34" charset="-78"/>
                        </a:rPr>
                        <a:t>Belawar</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Alketbi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r.binghadier@dcd.gov.ae</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Adil Fareed Mohamed Akram </a:t>
                      </a:r>
                      <a:r>
                        <a:rPr lang="en-US" sz="1200" b="1" dirty="0" err="1">
                          <a:solidFill>
                            <a:srgbClr val="666666"/>
                          </a:solidFill>
                          <a:latin typeface="DIN Next LT Arabic" panose="020B0503020203050203" pitchFamily="34" charset="-78"/>
                          <a:cs typeface="DIN Next LT Arabic" panose="020B0503020203050203" pitchFamily="34" charset="-78"/>
                        </a:rPr>
                        <a:t>Almaazmi</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Almaazmi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ae2992ae@gmail.com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5239372"/>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Saeed Bin </a:t>
                      </a:r>
                      <a:r>
                        <a:rPr lang="en-US" sz="1200" b="1" dirty="0" err="1">
                          <a:solidFill>
                            <a:srgbClr val="666666"/>
                          </a:solidFill>
                          <a:latin typeface="DIN Next LT Arabic" panose="020B0503020203050203" pitchFamily="34" charset="-78"/>
                          <a:cs typeface="DIN Next LT Arabic" panose="020B0503020203050203" pitchFamily="34" charset="-78"/>
                        </a:rPr>
                        <a:t>Jarsh</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Alsuwaidi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saeed_bj@live.com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420423902"/>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Mohammed Sultan Hareb </a:t>
                      </a:r>
                      <a:r>
                        <a:rPr lang="en-US" sz="1200" b="1" dirty="0" err="1">
                          <a:solidFill>
                            <a:srgbClr val="666666"/>
                          </a:solidFill>
                          <a:latin typeface="DIN Next LT Arabic" panose="020B0503020203050203" pitchFamily="34" charset="-78"/>
                          <a:cs typeface="DIN Next LT Arabic" panose="020B0503020203050203" pitchFamily="34" charset="-78"/>
                        </a:rPr>
                        <a:t>Bunawas</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Alketbi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mohammed95222@hotmail.com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865312612"/>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Salah Hassan Mohamed Ali Taher </a:t>
                      </a:r>
                      <a:r>
                        <a:rPr lang="en-US" sz="1200" b="1" dirty="0" err="1">
                          <a:solidFill>
                            <a:srgbClr val="666666"/>
                          </a:solidFill>
                          <a:latin typeface="DIN Next LT Arabic" panose="020B0503020203050203" pitchFamily="34" charset="-78"/>
                          <a:cs typeface="DIN Next LT Arabic" panose="020B0503020203050203" pitchFamily="34" charset="-78"/>
                        </a:rPr>
                        <a:t>Alblooshi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salah1taher87@gmail.com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900791935"/>
                  </a:ext>
                </a:extLst>
              </a:tr>
            </a:tbl>
          </a:graphicData>
        </a:graphic>
      </p:graphicFrame>
      <p:sp>
        <p:nvSpPr>
          <p:cNvPr id="3" name="TextBox 2">
            <a:extLst>
              <a:ext uri="{FF2B5EF4-FFF2-40B4-BE49-F238E27FC236}">
                <a16:creationId xmlns:a16="http://schemas.microsoft.com/office/drawing/2014/main" id="{5A58D6F9-1889-D36F-4AFC-0A64F035FB62}"/>
              </a:ext>
            </a:extLst>
          </p:cNvPr>
          <p:cNvSpPr txBox="1"/>
          <p:nvPr/>
        </p:nvSpPr>
        <p:spPr>
          <a:xfrm>
            <a:off x="5994400" y="2462629"/>
            <a:ext cx="5663533" cy="2092881"/>
          </a:xfrm>
          <a:prstGeom prst="rect">
            <a:avLst/>
          </a:prstGeom>
          <a:noFill/>
        </p:spPr>
        <p:txBody>
          <a:bodyPr wrap="square" rtlCol="0">
            <a:spAutoFit/>
          </a:bodyPr>
          <a:lstStyle/>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تتمثل فكرتنا في استخدام الأقمار الصناعية وإنترنت الأشياء للكشف المبكر عن الحرائق في المناطق المعرضة لمخاطر تجمع الحريق. سيتم استخدام صور الأقمار الصناعية للكشف عن مناطق الحرارة الشديدة والدخان، والتي تمثل مؤشرات على احتمالية نشوب حريق.من خلال تحليل بيانات الأقمار الصناعية، يمكن أيضا تحديد أنماط التغيير في درجة الحرارة والنباتات، مما يوفر إشارات تحذير مبكرة من مخاطر الحريق المحتملة. سيتم وضع أجهزة إنترنت الأشياء، مثل أجهزة الاستشعار والكاميرات، بشكل استراتيجي في المناطق عالية الخطورة للكشف عن وجود الدخان أو الحرارة أو اللهب.ستتواصل هذه الأجهزة مع بعضها البعض ومع نظام مراقبة مركزي لتوفير بيانات في الوقت الفعلي عن ظروف الحريق.</a:t>
            </a:r>
            <a:endPar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endPar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ومن خلال الجمع بين صور الأقمار الصناعية وأجهزة إنترنت الأشياء، يمكن لإدارات الإطفاء وفرق الاستجابة للطوارئ اكتشاف الحرائق في وقت مبكر والاستجابة بسرعة لمنعها من الانتشار.ويمكن أن يساعد ذلك في الحد من الأضرار التي تلحق بالممتلكات وتقليل انبعاثات الكربون. علاوة على ذلك، يمكن تحليل البيانات التي تم جمعها واستخدامها لتطوير نماذج تنبؤية للمساعدة في تحديد المناطق الأكثر عرضة للحرائق.ويمكن أن يساعد ذلك السلطات على اتخاذ تدابير وقائية مثل تنظيف الفرشاة الجافة والأشجار الميتة، أو زيادة وتيرة الدوريات في المناطق عالية الخطورة.</a:t>
            </a:r>
          </a:p>
        </p:txBody>
      </p:sp>
      <p:pic>
        <p:nvPicPr>
          <p:cNvPr id="11" name="Picture 10">
            <a:extLst>
              <a:ext uri="{FF2B5EF4-FFF2-40B4-BE49-F238E27FC236}">
                <a16:creationId xmlns:a16="http://schemas.microsoft.com/office/drawing/2014/main" id="{2FFA6402-3163-1280-06F1-2188751C089A}"/>
              </a:ext>
            </a:extLst>
          </p:cNvPr>
          <p:cNvPicPr>
            <a:picLocks noChangeAspect="1"/>
          </p:cNvPicPr>
          <p:nvPr/>
        </p:nvPicPr>
        <p:blipFill>
          <a:blip r:embed="rId10"/>
          <a:stretch>
            <a:fillRect/>
          </a:stretch>
        </p:blipFill>
        <p:spPr>
          <a:xfrm>
            <a:off x="534064" y="647810"/>
            <a:ext cx="1486979" cy="991319"/>
          </a:xfrm>
          <a:prstGeom prst="rect">
            <a:avLst/>
          </a:prstGeom>
        </p:spPr>
      </p:pic>
      <p:sp>
        <p:nvSpPr>
          <p:cNvPr id="8" name="TextBox 7">
            <a:extLst>
              <a:ext uri="{FF2B5EF4-FFF2-40B4-BE49-F238E27FC236}">
                <a16:creationId xmlns:a16="http://schemas.microsoft.com/office/drawing/2014/main" id="{8639D2DE-1846-2AF8-64BA-D37CE1271A29}"/>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89539971-4CEB-9CD2-83D8-5069A7790B2D}"/>
              </a:ext>
            </a:extLst>
          </p:cNvPr>
          <p:cNvSpPr txBox="1"/>
          <p:nvPr/>
        </p:nvSpPr>
        <p:spPr>
          <a:xfrm>
            <a:off x="6096000" y="1290918"/>
            <a:ext cx="5561934" cy="1015663"/>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للمساعدة في الوصول للحياد الكربوني في دولة الإمارات؟</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884831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دائرة البلدية و التخطيط عجمان</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015663"/>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تتمثل فكرتنا في تطوير تطبيق جوال لتوفير الوعي والخدمات وتسهيل رحلة العميل وموثوقية الحكومة ومشغلي قطاع الزراعة للمهتمين من العامة بقطاع الزوراعة, يتكون التطبيق من عددة مراحل من خلالها يمكننا نشر الوعي للمشكلات التي تواجة المزارعون  وكيفية مواجهتها وكذلك طرق الزراعة السليمة والمحافظة علي النباتات من خلال مجموعة من الامتيازات خلال التطبيق للمستخدم.</a:t>
            </a:r>
          </a:p>
        </p:txBody>
      </p:sp>
      <p:graphicFrame>
        <p:nvGraphicFramePr>
          <p:cNvPr id="10" name="Table 22">
            <a:extLst>
              <a:ext uri="{FF2B5EF4-FFF2-40B4-BE49-F238E27FC236}">
                <a16:creationId xmlns:a16="http://schemas.microsoft.com/office/drawing/2014/main" id="{6D8287E3-AD9D-07E6-50EB-510D5A399C86}"/>
              </a:ext>
            </a:extLst>
          </p:cNvPr>
          <p:cNvGraphicFramePr>
            <a:graphicFrameLocks noGrp="1"/>
          </p:cNvGraphicFramePr>
          <p:nvPr>
            <p:extLst>
              <p:ext uri="{D42A27DB-BD31-4B8C-83A1-F6EECF244321}">
                <p14:modId xmlns:p14="http://schemas.microsoft.com/office/powerpoint/2010/main" val="1790938536"/>
              </p:ext>
            </p:extLst>
          </p:nvPr>
        </p:nvGraphicFramePr>
        <p:xfrm>
          <a:off x="640623"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Abdulla</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Saqer</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Abdulla</a:t>
                      </a:r>
                      <a:r>
                        <a:rPr lang="es-ES" sz="1200" b="1" dirty="0">
                          <a:solidFill>
                            <a:srgbClr val="666666"/>
                          </a:solidFill>
                          <a:latin typeface="DIN Next LT Arabic" panose="020B0503020203050203" pitchFamily="34" charset="-78"/>
                          <a:cs typeface="DIN Next LT Arabic" panose="020B0503020203050203" pitchFamily="34" charset="-78"/>
                        </a:rPr>
                        <a:t> Abdulrahman </a:t>
                      </a:r>
                      <a:r>
                        <a:rPr lang="es-ES" sz="1200" b="1" dirty="0" err="1">
                          <a:solidFill>
                            <a:srgbClr val="666666"/>
                          </a:solidFill>
                          <a:latin typeface="DIN Next LT Arabic" panose="020B0503020203050203" pitchFamily="34" charset="-78"/>
                          <a:cs typeface="DIN Next LT Arabic" panose="020B0503020203050203" pitchFamily="34" charset="-78"/>
                        </a:rPr>
                        <a:t>Alnuaimi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abdallah_505@hotmail.com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Abdulrahman </a:t>
                      </a:r>
                      <a:r>
                        <a:rPr lang="en-US" sz="1200" b="1" dirty="0" err="1">
                          <a:solidFill>
                            <a:srgbClr val="666666"/>
                          </a:solidFill>
                          <a:latin typeface="DIN Next LT Arabic" panose="020B0503020203050203" pitchFamily="34" charset="-78"/>
                          <a:cs typeface="DIN Next LT Arabic" panose="020B0503020203050203" pitchFamily="34" charset="-78"/>
                        </a:rPr>
                        <a:t>Alattar</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Alawadhi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ajmane196622@gmail.com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5239372"/>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Mohammed Saeed Humaid Obaid </a:t>
                      </a:r>
                      <a:r>
                        <a:rPr lang="en-US" sz="1200" b="1" dirty="0" err="1">
                          <a:solidFill>
                            <a:srgbClr val="666666"/>
                          </a:solidFill>
                          <a:latin typeface="DIN Next LT Arabic" panose="020B0503020203050203" pitchFamily="34" charset="-78"/>
                          <a:cs typeface="DIN Next LT Arabic" panose="020B0503020203050203" pitchFamily="34" charset="-78"/>
                        </a:rPr>
                        <a:t>Almatrooshi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msa_1113@icloud.com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420423902"/>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Rafeea</a:t>
                      </a:r>
                      <a:r>
                        <a:rPr lang="en-US" sz="1200" b="1" dirty="0">
                          <a:solidFill>
                            <a:srgbClr val="666666"/>
                          </a:solidFill>
                          <a:latin typeface="DIN Next LT Arabic" panose="020B0503020203050203" pitchFamily="34" charset="-78"/>
                          <a:cs typeface="DIN Next LT Arabic" panose="020B0503020203050203" pitchFamily="34" charset="-78"/>
                        </a:rPr>
                        <a:t> Ahmed Ali Humaid </a:t>
                      </a:r>
                      <a:r>
                        <a:rPr lang="en-US" sz="1200" b="1" dirty="0" err="1">
                          <a:solidFill>
                            <a:srgbClr val="666666"/>
                          </a:solidFill>
                          <a:latin typeface="DIN Next LT Arabic" panose="020B0503020203050203" pitchFamily="34" charset="-78"/>
                          <a:cs typeface="DIN Next LT Arabic" panose="020B0503020203050203" pitchFamily="34" charset="-78"/>
                        </a:rPr>
                        <a:t>Alshamsi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ralshamsi321@gmail.com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865312612"/>
                  </a:ext>
                </a:extLst>
              </a:tr>
            </a:tbl>
          </a:graphicData>
        </a:graphic>
      </p:graphicFrame>
      <p:pic>
        <p:nvPicPr>
          <p:cNvPr id="11" name="Picture 10">
            <a:extLst>
              <a:ext uri="{FF2B5EF4-FFF2-40B4-BE49-F238E27FC236}">
                <a16:creationId xmlns:a16="http://schemas.microsoft.com/office/drawing/2014/main" id="{85161F4E-B575-BF19-F718-2448F3D9805B}"/>
              </a:ext>
            </a:extLst>
          </p:cNvPr>
          <p:cNvPicPr>
            <a:picLocks noChangeAspect="1"/>
          </p:cNvPicPr>
          <p:nvPr/>
        </p:nvPicPr>
        <p:blipFill>
          <a:blip r:embed="rId9"/>
          <a:stretch>
            <a:fillRect/>
          </a:stretch>
        </p:blipFill>
        <p:spPr>
          <a:xfrm>
            <a:off x="534064" y="647810"/>
            <a:ext cx="1486979" cy="991319"/>
          </a:xfrm>
          <a:prstGeom prst="rect">
            <a:avLst/>
          </a:prstGeom>
        </p:spPr>
      </p:pic>
      <p:sp>
        <p:nvSpPr>
          <p:cNvPr id="8" name="TextBox 7">
            <a:extLst>
              <a:ext uri="{FF2B5EF4-FFF2-40B4-BE49-F238E27FC236}">
                <a16:creationId xmlns:a16="http://schemas.microsoft.com/office/drawing/2014/main" id="{826E3458-6ABB-B720-B01E-A1FF864D7C0F}"/>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9" name="TextBox 8">
            <a:extLst>
              <a:ext uri="{FF2B5EF4-FFF2-40B4-BE49-F238E27FC236}">
                <a16:creationId xmlns:a16="http://schemas.microsoft.com/office/drawing/2014/main" id="{EE35ABA3-800B-F05D-B3D2-CB8EE42909F5}"/>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التواصل ونشر الوعي والمعرفة الزراعية لدى المستفيدين والمهتمين في إمارة دبي؟</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727330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العدالة أولا</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646331"/>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تهدف وزارة العدل إلى تحقيق الوصول إلى العدالة باستخدام التكنولوجيا الحديثة. القاضي الذكي هو تكنولوجيا قائمة على الذكاء الاصطناعي والتي تستخدم أسبقية إصدار حكم قضائي عادل في قضايا محددة ليست معقدة، مما يساعد في زيادة رفاهية المواطنين مع ضمان الوصول للعدالة.</a:t>
            </a:r>
          </a:p>
        </p:txBody>
      </p:sp>
      <p:graphicFrame>
        <p:nvGraphicFramePr>
          <p:cNvPr id="9" name="Table 22">
            <a:extLst>
              <a:ext uri="{FF2B5EF4-FFF2-40B4-BE49-F238E27FC236}">
                <a16:creationId xmlns:a16="http://schemas.microsoft.com/office/drawing/2014/main" id="{602D3EE3-B231-40B9-768C-0D96A3D15943}"/>
              </a:ext>
            </a:extLst>
          </p:cNvPr>
          <p:cNvGraphicFramePr>
            <a:graphicFrameLocks noGrp="1"/>
          </p:cNvGraphicFramePr>
          <p:nvPr>
            <p:extLst>
              <p:ext uri="{D42A27DB-BD31-4B8C-83A1-F6EECF244321}">
                <p14:modId xmlns:p14="http://schemas.microsoft.com/office/powerpoint/2010/main" val="3397430149"/>
              </p:ext>
            </p:extLst>
          </p:nvPr>
        </p:nvGraphicFramePr>
        <p:xfrm>
          <a:off x="640623" y="2354166"/>
          <a:ext cx="3847071" cy="1938363"/>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Ayesheh</a:t>
                      </a:r>
                      <a:r>
                        <a:rPr lang="es-ES" sz="1200" b="1" dirty="0">
                          <a:solidFill>
                            <a:srgbClr val="666666"/>
                          </a:solidFill>
                          <a:latin typeface="DIN Next LT Arabic" panose="020B0503020203050203" pitchFamily="34" charset="-78"/>
                          <a:cs typeface="DIN Next LT Arabic" panose="020B0503020203050203" pitchFamily="34" charset="-78"/>
                        </a:rPr>
                        <a:t> Ali Mohamed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roudaalsuwaidi10@hotmail.com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Yasser Mohammed </a:t>
                      </a:r>
                      <a:r>
                        <a:rPr lang="en-US" sz="1200" b="1" dirty="0" err="1">
                          <a:solidFill>
                            <a:srgbClr val="666666"/>
                          </a:solidFill>
                          <a:latin typeface="DIN Next LT Arabic" panose="020B0503020203050203" pitchFamily="34" charset="-78"/>
                          <a:cs typeface="DIN Next LT Arabic" panose="020B0503020203050203" pitchFamily="34" charset="-78"/>
                        </a:rPr>
                        <a:t>Abdelaal</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Abdelmajid</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Elghobashy</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yasserm2@hotmail.com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5239372"/>
                  </a:ext>
                </a:extLst>
              </a:tr>
              <a:tr h="646121">
                <a:tc>
                  <a:txBody>
                    <a:bodyPr/>
                    <a:lstStyle/>
                    <a:p>
                      <a:pPr algn="r"/>
                      <a:r>
                        <a:rPr lang="it-IT" sz="1200" b="1" dirty="0">
                          <a:solidFill>
                            <a:srgbClr val="666666"/>
                          </a:solidFill>
                          <a:latin typeface="DIN Next LT Arabic" panose="020B0503020203050203" pitchFamily="34" charset="-78"/>
                          <a:cs typeface="DIN Next LT Arabic" panose="020B0503020203050203" pitchFamily="34" charset="-78"/>
                        </a:rPr>
                        <a:t>Aisha Abdalla Mohamed Abdalla Al Ali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aaalaly@moj.gov.ae</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420423902"/>
                  </a:ext>
                </a:extLst>
              </a:tr>
            </a:tbl>
          </a:graphicData>
        </a:graphic>
      </p:graphicFrame>
      <p:pic>
        <p:nvPicPr>
          <p:cNvPr id="11" name="Picture 10">
            <a:extLst>
              <a:ext uri="{FF2B5EF4-FFF2-40B4-BE49-F238E27FC236}">
                <a16:creationId xmlns:a16="http://schemas.microsoft.com/office/drawing/2014/main" id="{EF01C1FB-6DDF-4CB6-EF89-D96B9B6931D3}"/>
              </a:ext>
            </a:extLst>
          </p:cNvPr>
          <p:cNvPicPr>
            <a:picLocks noChangeAspect="1"/>
          </p:cNvPicPr>
          <p:nvPr/>
        </p:nvPicPr>
        <p:blipFill>
          <a:blip r:embed="rId8"/>
          <a:stretch>
            <a:fillRect/>
          </a:stretch>
        </p:blipFill>
        <p:spPr>
          <a:xfrm>
            <a:off x="534063" y="647809"/>
            <a:ext cx="1486979" cy="991319"/>
          </a:xfrm>
          <a:prstGeom prst="rect">
            <a:avLst/>
          </a:prstGeom>
        </p:spPr>
      </p:pic>
      <p:sp>
        <p:nvSpPr>
          <p:cNvPr id="8" name="TextBox 7">
            <a:extLst>
              <a:ext uri="{FF2B5EF4-FFF2-40B4-BE49-F238E27FC236}">
                <a16:creationId xmlns:a16="http://schemas.microsoft.com/office/drawing/2014/main" id="{7F7F38C3-C110-7D97-6BA4-852487BA9960}"/>
              </a:ext>
            </a:extLst>
          </p:cNvPr>
          <p:cNvSpPr txBox="1"/>
          <p:nvPr/>
        </p:nvSpPr>
        <p:spPr>
          <a:xfrm>
            <a:off x="6096000" y="953970"/>
            <a:ext cx="5561934" cy="523220"/>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526A4A7E-046B-E1F7-4275-5916C8531469}"/>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تسريع إجراءات ووقت التقاضي من خلال تطوير نظام ذكي ليكون بمثابة قاضي افتراضي قادر على الاطلاع على تفاصيل القضايا وإصدار الأحكام في القضايا السهلة محددة الإجراءات بدقة عالية جدًا؟</a:t>
            </a: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407202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آمويل</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569660"/>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تطبيق ذكي يتأسس كمنصة تواصل اجتماعي للدعم النفسي وينفرد في كونه يوفر دعم نفسي خاص ومبتكر من خلال تشفير بيانات المستخدمين وإمكانية إجراء مكالمات فيديو للحصول على دعم نفسي من خبراء أو فقط للتحدث والتعبير مع إخفاء الوجه والهوية </a:t>
            </a:r>
          </a:p>
          <a:p>
            <a:pPr algn="just" rtl="1"/>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الأساسي هو تمكن المستخدمين من التحدث والاستماع إلى نصائح تقنية من قبل بوت ذكاء اصطناعي مبني على خوارزميات شات جي بي تي، ويقدم خدمات الدعم الكتابي والفيديو.</a:t>
            </a:r>
          </a:p>
          <a:p>
            <a:pPr algn="just" rtl="1"/>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ولدينا نقطة التميز هي الدعم النفسي لأصحاب الهمم والترجمات للغة الإشارة.</a:t>
            </a:r>
          </a:p>
        </p:txBody>
      </p:sp>
      <p:graphicFrame>
        <p:nvGraphicFramePr>
          <p:cNvPr id="10" name="Table 22">
            <a:extLst>
              <a:ext uri="{FF2B5EF4-FFF2-40B4-BE49-F238E27FC236}">
                <a16:creationId xmlns:a16="http://schemas.microsoft.com/office/drawing/2014/main" id="{6ACDB7A4-1041-1217-0161-DAB456A85A95}"/>
              </a:ext>
            </a:extLst>
          </p:cNvPr>
          <p:cNvGraphicFramePr>
            <a:graphicFrameLocks noGrp="1"/>
          </p:cNvGraphicFramePr>
          <p:nvPr>
            <p:extLst>
              <p:ext uri="{D42A27DB-BD31-4B8C-83A1-F6EECF244321}">
                <p14:modId xmlns:p14="http://schemas.microsoft.com/office/powerpoint/2010/main" val="199364556"/>
              </p:ext>
            </p:extLst>
          </p:nvPr>
        </p:nvGraphicFramePr>
        <p:xfrm>
          <a:off x="640622"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a:solidFill>
                            <a:schemeClr val="tx1">
                              <a:lumMod val="65000"/>
                              <a:lumOff val="35000"/>
                            </a:schemeClr>
                          </a:solidFill>
                          <a:latin typeface="DIN Next LT Arabic" panose="020B0503020203050203" pitchFamily="34" charset="-78"/>
                          <a:cs typeface="DIN Next LT Arabic" panose="020B0503020203050203" pitchFamily="34" charset="-78"/>
                        </a:rPr>
                        <a:t>Mohammad Mansur Hussein</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m2mr@outlook.com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66744613-31E6-EC6B-12D7-D062C212908A}"/>
              </a:ext>
            </a:extLst>
          </p:cNvPr>
          <p:cNvPicPr>
            <a:picLocks noChangeAspect="1"/>
          </p:cNvPicPr>
          <p:nvPr/>
        </p:nvPicPr>
        <p:blipFill>
          <a:blip r:embed="rId6"/>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F2B14B40-1812-C009-81D4-81F69EBCF4E6}"/>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EBC17051-ED75-3E56-C172-A6ECFE6AD1B1}"/>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يمكننا مساعدة أفراد المجتمع في المحافظة على صحتهم النفسية من خلال طرق ووسائل جديدة ومبتكرة؟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555833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سبيكتروم</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569660"/>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هي طريقة حديثة تعتمد على إنترنت الأشياء لإدارة الزراعة بداية من مراقبة مصدر المياه والتحكم فيه. فهي طريقة مستقلة عن عمل المزارع ويتم التحكم فيها عن بعد بواسطة إنترنت الأشياء وأيضًا الجهاز الموجود في الموقع والمتصل بالخادم. يتم تحديد كمية الري وفقًا لمستشعرات الرطوبة، ثم تتم جميع عمليات الري تلقائيًا عند الحاجة لتوصيل المياه بالأسمدة بالطريقة الجديدة أسفل السطح مباشرة إلى جذور الأشجار. للتقليل من تبخير المياه، يتم جمع كل الإحصائيات في منصة إنترنت الأشياء لتحليلها في المستقبل. يتحكم نفس  النظام في زراعة الصوبات الزراعية بنفس الأسلوب، يتم التحكم في المزرعة أو من خلال غرفة عمليات عن بعد، مما يوفر خدمات الإدارة الجديدة في الزراعة.</a:t>
            </a:r>
          </a:p>
        </p:txBody>
      </p:sp>
      <p:graphicFrame>
        <p:nvGraphicFramePr>
          <p:cNvPr id="9" name="Table 22">
            <a:extLst>
              <a:ext uri="{FF2B5EF4-FFF2-40B4-BE49-F238E27FC236}">
                <a16:creationId xmlns:a16="http://schemas.microsoft.com/office/drawing/2014/main" id="{ABA25647-CD3E-2E34-B9EC-29F76E4F3FB4}"/>
              </a:ext>
            </a:extLst>
          </p:cNvPr>
          <p:cNvGraphicFramePr>
            <a:graphicFrameLocks noGrp="1"/>
          </p:cNvGraphicFramePr>
          <p:nvPr>
            <p:extLst>
              <p:ext uri="{D42A27DB-BD31-4B8C-83A1-F6EECF244321}">
                <p14:modId xmlns:p14="http://schemas.microsoft.com/office/powerpoint/2010/main" val="2697602133"/>
              </p:ext>
            </p:extLst>
          </p:nvPr>
        </p:nvGraphicFramePr>
        <p:xfrm>
          <a:off x="640622"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a:solidFill>
                            <a:schemeClr val="tx1">
                              <a:lumMod val="65000"/>
                              <a:lumOff val="35000"/>
                            </a:schemeClr>
                          </a:solidFill>
                          <a:latin typeface="DIN Next LT Arabic" panose="020B0503020203050203" pitchFamily="34" charset="-78"/>
                          <a:cs typeface="DIN Next LT Arabic" panose="020B0503020203050203" pitchFamily="34" charset="-78"/>
                        </a:rPr>
                        <a:t>Salem Khalifa Salem Khalifa </a:t>
                      </a:r>
                      <a:r>
                        <a:rPr lang="es-ES" sz="1200" b="1" dirty="0" err="1">
                          <a:solidFill>
                            <a:schemeClr val="tx1">
                              <a:lumMod val="65000"/>
                              <a:lumOff val="35000"/>
                            </a:schemeClr>
                          </a:solidFill>
                          <a:latin typeface="DIN Next LT Arabic" panose="020B0503020203050203" pitchFamily="34" charset="-78"/>
                          <a:cs typeface="DIN Next LT Arabic" panose="020B0503020203050203" pitchFamily="34" charset="-78"/>
                        </a:rPr>
                        <a:t>Alsuwaidi</a:t>
                      </a:r>
                      <a:endParaRPr lang="es-ES" sz="12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hlinkClick r:id="rId5"/>
                        </a:rPr>
                        <a:t>salemsw@gmail.com</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5AD779BA-8D19-02EA-F232-3C35DFAF9BD4}"/>
              </a:ext>
            </a:extLst>
          </p:cNvPr>
          <p:cNvPicPr>
            <a:picLocks noChangeAspect="1"/>
          </p:cNvPicPr>
          <p:nvPr/>
        </p:nvPicPr>
        <p:blipFill>
          <a:blip r:embed="rId6"/>
          <a:stretch>
            <a:fillRect/>
          </a:stretch>
        </p:blipFill>
        <p:spPr>
          <a:xfrm>
            <a:off x="534063" y="647809"/>
            <a:ext cx="1486979" cy="991319"/>
          </a:xfrm>
          <a:prstGeom prst="rect">
            <a:avLst/>
          </a:prstGeom>
        </p:spPr>
      </p:pic>
      <p:sp>
        <p:nvSpPr>
          <p:cNvPr id="10" name="TextBox 9">
            <a:extLst>
              <a:ext uri="{FF2B5EF4-FFF2-40B4-BE49-F238E27FC236}">
                <a16:creationId xmlns:a16="http://schemas.microsoft.com/office/drawing/2014/main" id="{3D66F785-C84D-656B-19C8-6A97E10B0789}"/>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C423E528-601D-BAE4-54B9-2123356459D1}"/>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التواصل ونشر الوعي والمعرفة الزراعية لدى المستفيدين والمهتمين في إمارة دبي؟</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842273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ميتا تراث</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46166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موقع تواصل اجتماعي يقوم فيه الطالب بإضافة صور وفيديوهات وواقع افتراضي عن التراث والتقاليد والعادات.</a:t>
            </a:r>
          </a:p>
        </p:txBody>
      </p:sp>
      <p:grpSp>
        <p:nvGrpSpPr>
          <p:cNvPr id="8" name="Group 7">
            <a:extLst>
              <a:ext uri="{FF2B5EF4-FFF2-40B4-BE49-F238E27FC236}">
                <a16:creationId xmlns:a16="http://schemas.microsoft.com/office/drawing/2014/main" id="{512AA0E6-893B-77AC-5404-3B3D1531F454}"/>
              </a:ext>
            </a:extLst>
          </p:cNvPr>
          <p:cNvGrpSpPr/>
          <p:nvPr/>
        </p:nvGrpSpPr>
        <p:grpSpPr>
          <a:xfrm>
            <a:off x="8027252" y="4888676"/>
            <a:ext cx="1822441" cy="412298"/>
            <a:chOff x="4643634" y="4956561"/>
            <a:chExt cx="2008261" cy="454337"/>
          </a:xfrm>
        </p:grpSpPr>
        <p:sp>
          <p:nvSpPr>
            <p:cNvPr id="10" name="Rectangle 9">
              <a:hlinkClick r:id="rId5"/>
              <a:extLst>
                <a:ext uri="{FF2B5EF4-FFF2-40B4-BE49-F238E27FC236}">
                  <a16:creationId xmlns:a16="http://schemas.microsoft.com/office/drawing/2014/main" id="{8500A204-B4B4-F866-3D84-26030F98E95F}"/>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descr="Play">
              <a:extLst>
                <a:ext uri="{FF2B5EF4-FFF2-40B4-BE49-F238E27FC236}">
                  <a16:creationId xmlns:a16="http://schemas.microsoft.com/office/drawing/2014/main" id="{CE89A554-12AD-231C-8DBE-B7074E1FD42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12" name="TextBox 11">
              <a:extLst>
                <a:ext uri="{FF2B5EF4-FFF2-40B4-BE49-F238E27FC236}">
                  <a16:creationId xmlns:a16="http://schemas.microsoft.com/office/drawing/2014/main" id="{4676524A-4EE3-0A4A-9FCB-2179B6C4BFD6}"/>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14" name="Table 22">
            <a:extLst>
              <a:ext uri="{FF2B5EF4-FFF2-40B4-BE49-F238E27FC236}">
                <a16:creationId xmlns:a16="http://schemas.microsoft.com/office/drawing/2014/main" id="{86211E65-25BB-59DE-BA9A-EB50653D2E67}"/>
              </a:ext>
            </a:extLst>
          </p:cNvPr>
          <p:cNvGraphicFramePr>
            <a:graphicFrameLocks noGrp="1"/>
          </p:cNvGraphicFramePr>
          <p:nvPr>
            <p:extLst>
              <p:ext uri="{D42A27DB-BD31-4B8C-83A1-F6EECF244321}">
                <p14:modId xmlns:p14="http://schemas.microsoft.com/office/powerpoint/2010/main" val="1335367923"/>
              </p:ext>
            </p:extLst>
          </p:nvPr>
        </p:nvGraphicFramePr>
        <p:xfrm>
          <a:off x="657080"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a:solidFill>
                            <a:srgbClr val="666666"/>
                          </a:solidFill>
                          <a:latin typeface="DIN Next LT Arabic" panose="020B0503020203050203" pitchFamily="34" charset="-78"/>
                          <a:cs typeface="DIN Next LT Arabic" panose="020B0503020203050203" pitchFamily="34" charset="-78"/>
                        </a:rPr>
                        <a:t>Manal Mohamed </a:t>
                      </a:r>
                      <a:r>
                        <a:rPr lang="es-ES" sz="1200" b="1" dirty="0" err="1">
                          <a:solidFill>
                            <a:srgbClr val="666666"/>
                          </a:solidFill>
                          <a:latin typeface="DIN Next LT Arabic" panose="020B0503020203050203" pitchFamily="34" charset="-78"/>
                          <a:cs typeface="DIN Next LT Arabic" panose="020B0503020203050203" pitchFamily="34" charset="-78"/>
                        </a:rPr>
                        <a:t>Abdelnabi</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Abdelmaqsod</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manal5050501@hotmail.com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Kaltham</a:t>
                      </a:r>
                      <a:r>
                        <a:rPr lang="es-ES" sz="1200" b="1" dirty="0">
                          <a:solidFill>
                            <a:srgbClr val="666666"/>
                          </a:solidFill>
                          <a:latin typeface="DIN Next LT Arabic" panose="020B0503020203050203" pitchFamily="34" charset="-78"/>
                          <a:cs typeface="DIN Next LT Arabic" panose="020B0503020203050203" pitchFamily="34" charset="-78"/>
                        </a:rPr>
                        <a:t> Ali </a:t>
                      </a:r>
                      <a:r>
                        <a:rPr lang="es-ES" sz="1200" b="1" dirty="0" err="1">
                          <a:solidFill>
                            <a:srgbClr val="666666"/>
                          </a:solidFill>
                          <a:latin typeface="DIN Next LT Arabic" panose="020B0503020203050203" pitchFamily="34" charset="-78"/>
                          <a:cs typeface="DIN Next LT Arabic" panose="020B0503020203050203" pitchFamily="34" charset="-78"/>
                        </a:rPr>
                        <a:t>Saeed</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Bin</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Masaud</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al3ooomor-ayyam@hotmail.com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678520842"/>
                  </a:ext>
                </a:extLst>
              </a:tr>
            </a:tbl>
          </a:graphicData>
        </a:graphic>
      </p:graphicFrame>
      <p:pic>
        <p:nvPicPr>
          <p:cNvPr id="9" name="Picture 8">
            <a:extLst>
              <a:ext uri="{FF2B5EF4-FFF2-40B4-BE49-F238E27FC236}">
                <a16:creationId xmlns:a16="http://schemas.microsoft.com/office/drawing/2014/main" id="{DB02A703-2C84-81D4-5807-313A21930B8D}"/>
              </a:ext>
            </a:extLst>
          </p:cNvPr>
          <p:cNvPicPr>
            <a:picLocks noChangeAspect="1"/>
          </p:cNvPicPr>
          <p:nvPr/>
        </p:nvPicPr>
        <p:blipFill>
          <a:blip r:embed="rId10"/>
          <a:stretch>
            <a:fillRect/>
          </a:stretch>
        </p:blipFill>
        <p:spPr>
          <a:xfrm>
            <a:off x="534063" y="647809"/>
            <a:ext cx="1486979" cy="991319"/>
          </a:xfrm>
          <a:prstGeom prst="rect">
            <a:avLst/>
          </a:prstGeom>
        </p:spPr>
      </p:pic>
      <p:sp>
        <p:nvSpPr>
          <p:cNvPr id="13" name="TextBox 12">
            <a:extLst>
              <a:ext uri="{FF2B5EF4-FFF2-40B4-BE49-F238E27FC236}">
                <a16:creationId xmlns:a16="http://schemas.microsoft.com/office/drawing/2014/main" id="{D2F36DA8-E0EF-5803-3C02-FC54575ABD63}"/>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الهوية الوطنية وترسيخها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1960D6FB-2823-E06B-3D25-D12361984DF9}"/>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وعي واهتمام طلاب المدارس بأهمية الموروث الشعبي والتاريخي والثقافي، والعادات والتقاليد والقيم الأصيلة؟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228103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استدامة المساجد بطريقة إماراتية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46166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سيتم أتمتة المسجد من خلال لوحة تحكم ذكية تحتوي على صوت، باب، ضوء، مكيف، ستائر، ومكنسة كهربائية، ولوحة تتبع، وأنظمة تحكم في الإنذار.</a:t>
            </a:r>
          </a:p>
        </p:txBody>
      </p:sp>
      <p:graphicFrame>
        <p:nvGraphicFramePr>
          <p:cNvPr id="13" name="Table 22">
            <a:extLst>
              <a:ext uri="{FF2B5EF4-FFF2-40B4-BE49-F238E27FC236}">
                <a16:creationId xmlns:a16="http://schemas.microsoft.com/office/drawing/2014/main" id="{9B58D220-3C4C-2A58-CE87-525415ABBBAB}"/>
              </a:ext>
            </a:extLst>
          </p:cNvPr>
          <p:cNvGraphicFramePr>
            <a:graphicFrameLocks noGrp="1"/>
          </p:cNvGraphicFramePr>
          <p:nvPr>
            <p:extLst>
              <p:ext uri="{D42A27DB-BD31-4B8C-83A1-F6EECF244321}">
                <p14:modId xmlns:p14="http://schemas.microsoft.com/office/powerpoint/2010/main" val="2291409584"/>
              </p:ext>
            </p:extLst>
          </p:nvPr>
        </p:nvGraphicFramePr>
        <p:xfrm>
          <a:off x="676011"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Maitha</a:t>
                      </a:r>
                      <a:r>
                        <a:rPr lang="es-ES" sz="1200" b="1" dirty="0">
                          <a:solidFill>
                            <a:srgbClr val="666666"/>
                          </a:solidFill>
                          <a:latin typeface="DIN Next LT Arabic" panose="020B0503020203050203" pitchFamily="34" charset="-78"/>
                          <a:cs typeface="DIN Next LT Arabic" panose="020B0503020203050203" pitchFamily="34" charset="-78"/>
                        </a:rPr>
                        <a:t> Ahmed </a:t>
                      </a:r>
                      <a:r>
                        <a:rPr lang="es-ES" sz="1200" b="1" dirty="0" err="1">
                          <a:solidFill>
                            <a:srgbClr val="666666"/>
                          </a:solidFill>
                          <a:latin typeface="DIN Next LT Arabic" panose="020B0503020203050203" pitchFamily="34" charset="-78"/>
                          <a:cs typeface="DIN Next LT Arabic" panose="020B0503020203050203" pitchFamily="34" charset="-78"/>
                        </a:rPr>
                        <a:t>Abdulla</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Alhammadi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201800713@zu.ac.ae</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Amna</a:t>
                      </a:r>
                      <a:r>
                        <a:rPr lang="es-ES" sz="1200" b="1" dirty="0">
                          <a:solidFill>
                            <a:srgbClr val="666666"/>
                          </a:solidFill>
                          <a:latin typeface="DIN Next LT Arabic" panose="020B0503020203050203" pitchFamily="34" charset="-78"/>
                          <a:cs typeface="DIN Next LT Arabic" panose="020B0503020203050203" pitchFamily="34" charset="-78"/>
                        </a:rPr>
                        <a:t> Mohammed </a:t>
                      </a:r>
                      <a:r>
                        <a:rPr lang="es-ES" sz="1200" b="1" dirty="0" err="1">
                          <a:solidFill>
                            <a:srgbClr val="666666"/>
                          </a:solidFill>
                          <a:latin typeface="DIN Next LT Arabic" panose="020B0503020203050203" pitchFamily="34" charset="-78"/>
                          <a:cs typeface="DIN Next LT Arabic" panose="020B0503020203050203" pitchFamily="34" charset="-78"/>
                        </a:rPr>
                        <a:t>Abdulla</a:t>
                      </a:r>
                      <a:r>
                        <a:rPr lang="es-ES" sz="1200" b="1" dirty="0">
                          <a:solidFill>
                            <a:srgbClr val="666666"/>
                          </a:solidFill>
                          <a:latin typeface="DIN Next LT Arabic" panose="020B0503020203050203" pitchFamily="34" charset="-78"/>
                          <a:cs typeface="DIN Next LT Arabic" panose="020B0503020203050203" pitchFamily="34" charset="-78"/>
                        </a:rPr>
                        <a:t> Ismail </a:t>
                      </a:r>
                      <a:r>
                        <a:rPr lang="es-ES" sz="1200" b="1" dirty="0" err="1">
                          <a:solidFill>
                            <a:srgbClr val="666666"/>
                          </a:solidFill>
                          <a:latin typeface="DIN Next LT Arabic" panose="020B0503020203050203" pitchFamily="34" charset="-78"/>
                          <a:cs typeface="DIN Next LT Arabic" panose="020B0503020203050203" pitchFamily="34" charset="-78"/>
                        </a:rPr>
                        <a:t>Alhammadi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amnamohammed.alhammadi@gmail.com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678520842"/>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Shaikha</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Yousif</a:t>
                      </a:r>
                      <a:r>
                        <a:rPr lang="es-ES" sz="1200" b="1" dirty="0">
                          <a:solidFill>
                            <a:srgbClr val="666666"/>
                          </a:solidFill>
                          <a:latin typeface="DIN Next LT Arabic" panose="020B0503020203050203" pitchFamily="34" charset="-78"/>
                          <a:cs typeface="DIN Next LT Arabic" panose="020B0503020203050203" pitchFamily="34" charset="-78"/>
                        </a:rPr>
                        <a:t> Mohamed Ahmed </a:t>
                      </a:r>
                      <a:r>
                        <a:rPr lang="es-ES" sz="1200" b="1" dirty="0" err="1">
                          <a:solidFill>
                            <a:srgbClr val="666666"/>
                          </a:solidFill>
                          <a:latin typeface="DIN Next LT Arabic" panose="020B0503020203050203" pitchFamily="34" charset="-78"/>
                          <a:cs typeface="DIN Next LT Arabic" panose="020B0503020203050203" pitchFamily="34" charset="-78"/>
                        </a:rPr>
                        <a:t>Alhammadi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shaikhaayousif@gmail.com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364078805"/>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Hessah</a:t>
                      </a:r>
                      <a:r>
                        <a:rPr lang="es-ES" sz="1200" b="1" dirty="0">
                          <a:solidFill>
                            <a:srgbClr val="666666"/>
                          </a:solidFill>
                          <a:latin typeface="DIN Next LT Arabic" panose="020B0503020203050203" pitchFamily="34" charset="-78"/>
                          <a:cs typeface="DIN Next LT Arabic" panose="020B0503020203050203" pitchFamily="34" charset="-78"/>
                        </a:rPr>
                        <a:t> Ahmed </a:t>
                      </a:r>
                      <a:r>
                        <a:rPr lang="es-ES" sz="1200" b="1" dirty="0" err="1">
                          <a:solidFill>
                            <a:srgbClr val="666666"/>
                          </a:solidFill>
                          <a:latin typeface="DIN Next LT Arabic" panose="020B0503020203050203" pitchFamily="34" charset="-78"/>
                          <a:cs typeface="DIN Next LT Arabic" panose="020B0503020203050203" pitchFamily="34" charset="-78"/>
                        </a:rPr>
                        <a:t>Abdulla</a:t>
                      </a:r>
                      <a:r>
                        <a:rPr lang="es-ES" sz="1200" b="1" dirty="0">
                          <a:solidFill>
                            <a:srgbClr val="666666"/>
                          </a:solidFill>
                          <a:latin typeface="DIN Next LT Arabic" panose="020B0503020203050203" pitchFamily="34" charset="-78"/>
                          <a:cs typeface="DIN Next LT Arabic" panose="020B0503020203050203" pitchFamily="34" charset="-78"/>
                        </a:rPr>
                        <a:t> Ismail </a:t>
                      </a:r>
                      <a:r>
                        <a:rPr lang="es-ES" sz="1200" b="1" dirty="0" err="1">
                          <a:solidFill>
                            <a:srgbClr val="666666"/>
                          </a:solidFill>
                          <a:latin typeface="DIN Next LT Arabic" panose="020B0503020203050203" pitchFamily="34" charset="-78"/>
                          <a:cs typeface="DIN Next LT Arabic" panose="020B0503020203050203" pitchFamily="34" charset="-78"/>
                        </a:rPr>
                        <a:t>Alhammadi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7essa19@gmail.com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857082714"/>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Maryam</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Rahmatollah</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Bazleh</a:t>
                      </a:r>
                      <a:r>
                        <a:rPr lang="es-ES" sz="1200" b="1" dirty="0">
                          <a:solidFill>
                            <a:srgbClr val="666666"/>
                          </a:solidFill>
                          <a:latin typeface="DIN Next LT Arabic" panose="020B0503020203050203" pitchFamily="34" charset="-78"/>
                          <a:cs typeface="DIN Next LT Arabic" panose="020B0503020203050203" pitchFamily="34" charset="-78"/>
                        </a:rPr>
                        <a:t> Khan</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maryom.8@hotmail.com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38813139"/>
                  </a:ext>
                </a:extLst>
              </a:tr>
            </a:tbl>
          </a:graphicData>
        </a:graphic>
      </p:graphicFrame>
      <p:pic>
        <p:nvPicPr>
          <p:cNvPr id="8" name="Picture 7">
            <a:extLst>
              <a:ext uri="{FF2B5EF4-FFF2-40B4-BE49-F238E27FC236}">
                <a16:creationId xmlns:a16="http://schemas.microsoft.com/office/drawing/2014/main" id="{56D3EFAA-081C-E55B-E255-CB4E1658657F}"/>
              </a:ext>
            </a:extLst>
          </p:cNvPr>
          <p:cNvPicPr>
            <a:picLocks noChangeAspect="1"/>
          </p:cNvPicPr>
          <p:nvPr/>
        </p:nvPicPr>
        <p:blipFill>
          <a:blip r:embed="rId10"/>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703A05BD-A518-93A2-7B28-6F7F3788A5E7}"/>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9532A8CB-2FD5-9A72-EEA9-1BA5877A5E68}"/>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تطوير المساجد والأوقاف الدينية لتصبح صديقة للبيئة وأكثر استدامة؟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232203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الحلول المستدامة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754326"/>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أصبح نشر أنظمة الشبكات المصغرة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MG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ممكنًا وموثوقًا وفعالًا من حيث التكلفة بشكل متزايد مع التغلغل المرتفع لموارد الطاقة المتجددة. تكمل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MGs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أنظمة شبكات المرافق وتعمل كنظم طاقة كهربائية متصلة بالشبكة أو منعزلة. تتبادل أنظمة الشبكات المصغرة المتصلة الطاقة مع شبكة المرافق. تعمل أنظمة الشبكات المنعزلة بشكل عام كنظام طاقة صغير الحجم قائم بذاته. يقدم توافر مخزون الطاقة أو الاتصال بشبكة المرافق مصادر محتملة لاستقرار الشبكة المصغرة. جدولة موارد التوليد للشبكة المصغرة المنعزلة بدون تخزين مع الحفاظ على توازن الوقت الفعلي كانت تمثل مشكلة بحثية صعبة. يهدف هذا البحث إلى تقديم نهج الجدولة الأمثل لموارد الطاقة الموزعة المحتملة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DERs</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التي يمكن تثبيتها في المساجد والأوقاف الدينية لتكون صديقة للبيئة وأكثر استدامة.</a:t>
            </a:r>
          </a:p>
        </p:txBody>
      </p:sp>
      <p:grpSp>
        <p:nvGrpSpPr>
          <p:cNvPr id="8" name="Group 7">
            <a:extLst>
              <a:ext uri="{FF2B5EF4-FFF2-40B4-BE49-F238E27FC236}">
                <a16:creationId xmlns:a16="http://schemas.microsoft.com/office/drawing/2014/main" id="{3B6ABB00-905E-5B80-CC22-38FB55A9A782}"/>
              </a:ext>
            </a:extLst>
          </p:cNvPr>
          <p:cNvGrpSpPr/>
          <p:nvPr/>
        </p:nvGrpSpPr>
        <p:grpSpPr>
          <a:xfrm>
            <a:off x="8027252" y="4888676"/>
            <a:ext cx="1822441" cy="412298"/>
            <a:chOff x="4643634" y="4956561"/>
            <a:chExt cx="2008261" cy="454337"/>
          </a:xfrm>
        </p:grpSpPr>
        <p:sp>
          <p:nvSpPr>
            <p:cNvPr id="9" name="Rectangle 8">
              <a:hlinkClick r:id="rId5"/>
              <a:extLst>
                <a:ext uri="{FF2B5EF4-FFF2-40B4-BE49-F238E27FC236}">
                  <a16:creationId xmlns:a16="http://schemas.microsoft.com/office/drawing/2014/main" id="{26F5D539-D780-0448-2F8E-7D3A3795F54E}"/>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descr="Play">
              <a:extLst>
                <a:ext uri="{FF2B5EF4-FFF2-40B4-BE49-F238E27FC236}">
                  <a16:creationId xmlns:a16="http://schemas.microsoft.com/office/drawing/2014/main" id="{1B3626DA-5764-1A07-DAFB-8709BE4635F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11" name="TextBox 10">
              <a:extLst>
                <a:ext uri="{FF2B5EF4-FFF2-40B4-BE49-F238E27FC236}">
                  <a16:creationId xmlns:a16="http://schemas.microsoft.com/office/drawing/2014/main" id="{6ED97316-0E95-4F6C-A403-3610C932891E}"/>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14" name="Table 22">
            <a:extLst>
              <a:ext uri="{FF2B5EF4-FFF2-40B4-BE49-F238E27FC236}">
                <a16:creationId xmlns:a16="http://schemas.microsoft.com/office/drawing/2014/main" id="{188BF9DB-48D1-543B-530F-A6FB53671740}"/>
              </a:ext>
            </a:extLst>
          </p:cNvPr>
          <p:cNvGraphicFramePr>
            <a:graphicFrameLocks noGrp="1"/>
          </p:cNvGraphicFramePr>
          <p:nvPr>
            <p:extLst>
              <p:ext uri="{D42A27DB-BD31-4B8C-83A1-F6EECF244321}">
                <p14:modId xmlns:p14="http://schemas.microsoft.com/office/powerpoint/2010/main" val="2259247503"/>
              </p:ext>
            </p:extLst>
          </p:nvPr>
        </p:nvGraphicFramePr>
        <p:xfrm>
          <a:off x="676010"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a:solidFill>
                            <a:srgbClr val="666666"/>
                          </a:solidFill>
                          <a:latin typeface="DIN Next LT Arabic" panose="020B0503020203050203" pitchFamily="34" charset="-78"/>
                          <a:cs typeface="DIN Next LT Arabic" panose="020B0503020203050203" pitchFamily="34" charset="-78"/>
                        </a:rPr>
                        <a:t>Mohammad </a:t>
                      </a:r>
                      <a:r>
                        <a:rPr lang="es-ES" sz="1200" b="1" dirty="0" err="1">
                          <a:solidFill>
                            <a:srgbClr val="666666"/>
                          </a:solidFill>
                          <a:latin typeface="DIN Next LT Arabic" panose="020B0503020203050203" pitchFamily="34" charset="-78"/>
                          <a:cs typeface="DIN Next LT Arabic" panose="020B0503020203050203" pitchFamily="34" charset="-78"/>
                        </a:rPr>
                        <a:t>Abdelmoti</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Okleh</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Alhashem</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mohammad.alhashem@yahoo.com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12" name="Picture 11">
            <a:extLst>
              <a:ext uri="{FF2B5EF4-FFF2-40B4-BE49-F238E27FC236}">
                <a16:creationId xmlns:a16="http://schemas.microsoft.com/office/drawing/2014/main" id="{987AEFA5-6D2C-DB7D-9232-282F3A1289C7}"/>
              </a:ext>
            </a:extLst>
          </p:cNvPr>
          <p:cNvPicPr>
            <a:picLocks noChangeAspect="1"/>
          </p:cNvPicPr>
          <p:nvPr/>
        </p:nvPicPr>
        <p:blipFill>
          <a:blip r:embed="rId9"/>
          <a:stretch>
            <a:fillRect/>
          </a:stretch>
        </p:blipFill>
        <p:spPr>
          <a:xfrm>
            <a:off x="534063" y="647809"/>
            <a:ext cx="1486979" cy="991319"/>
          </a:xfrm>
          <a:prstGeom prst="rect">
            <a:avLst/>
          </a:prstGeom>
        </p:spPr>
      </p:pic>
      <p:sp>
        <p:nvSpPr>
          <p:cNvPr id="13" name="TextBox 12">
            <a:extLst>
              <a:ext uri="{FF2B5EF4-FFF2-40B4-BE49-F238E27FC236}">
                <a16:creationId xmlns:a16="http://schemas.microsoft.com/office/drawing/2014/main" id="{7CF89F66-A06C-6D23-7C98-28E774FEC708}"/>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358439A7-E7EC-398C-5930-DA23508E1D60}"/>
              </a:ext>
            </a:extLst>
          </p:cNvPr>
          <p:cNvSpPr txBox="1"/>
          <p:nvPr/>
        </p:nvSpPr>
        <p:spPr>
          <a:xfrm>
            <a:off x="6096000" y="1290918"/>
            <a:ext cx="5561934" cy="276999"/>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تطوير المساجد والأوقاف الدينية لتصبح صديقة للبيئة وأكثر  استدامة؟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24289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العدل افتراضيًا</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308324"/>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عبارة عن منصة ذكية للقضاء تعمل من خلال الذكاء الاصطناعي وخاصية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Chat GPT</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يعمل على مساعدة القاضي في إصدار قرار المحكمة في القضايا البسيطة مثل: </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قضايا الملكية الفكرية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قضايا تأمين السيارات</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القضايا المدنية من الدرجة األولى</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القضايا التجارية من الدرجة األولى</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بعض قضايا المرور</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مما يساهم في توفير الوقت والجهد على القضاة في إصدار الحكم النهائي، ترشيد النفقات كل قضية، سهولة التعامل مع العدد المتزايد من القضايا توفير الوقت والجهد للمتعامل ،إغالق القضايا بوتيرة أسرع لتحقيق عدالة أسرع تحقيق جودة الحياة الألفراد</a:t>
            </a:r>
          </a:p>
        </p:txBody>
      </p:sp>
      <p:graphicFrame>
        <p:nvGraphicFramePr>
          <p:cNvPr id="13" name="Table 22">
            <a:extLst>
              <a:ext uri="{FF2B5EF4-FFF2-40B4-BE49-F238E27FC236}">
                <a16:creationId xmlns:a16="http://schemas.microsoft.com/office/drawing/2014/main" id="{AF411164-3C56-5F97-86DE-6773C5AC589E}"/>
              </a:ext>
            </a:extLst>
          </p:cNvPr>
          <p:cNvGraphicFramePr>
            <a:graphicFrameLocks noGrp="1"/>
          </p:cNvGraphicFramePr>
          <p:nvPr>
            <p:extLst>
              <p:ext uri="{D42A27DB-BD31-4B8C-83A1-F6EECF244321}">
                <p14:modId xmlns:p14="http://schemas.microsoft.com/office/powerpoint/2010/main" val="3739127869"/>
              </p:ext>
            </p:extLst>
          </p:nvPr>
        </p:nvGraphicFramePr>
        <p:xfrm>
          <a:off x="657080"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Sahar</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Massoud</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Shaaban</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Moursi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saharbintm@gmail.com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8AC4DAD8-0D42-9BCA-80A3-796EC7940EBF}"/>
              </a:ext>
            </a:extLst>
          </p:cNvPr>
          <p:cNvPicPr>
            <a:picLocks noChangeAspect="1"/>
          </p:cNvPicPr>
          <p:nvPr/>
        </p:nvPicPr>
        <p:blipFill>
          <a:blip r:embed="rId6"/>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EBA52B7F-D286-EAF6-F0EB-097CA37E9B2A}"/>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C3679F68-C10D-90E2-8072-A523932470FB}"/>
              </a:ext>
            </a:extLst>
          </p:cNvPr>
          <p:cNvSpPr txBox="1"/>
          <p:nvPr/>
        </p:nvSpPr>
        <p:spPr>
          <a:xfrm>
            <a:off x="6096000" y="1290918"/>
            <a:ext cx="5561934" cy="646331"/>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تسريع إجراءات ووقت التقاضي من خلال تطوير نظام ذكي ليكون بمثابة قاضي افتراضي قادر على الاطلاع على تفاصيل القضايا وإصدار الأحكام في القضايا السهلة محددة الإجراءات بدقة عالية جدًا؟</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22761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E04E2-8AB8-9AE1-42CA-58CA56BBAB91}"/>
              </a:ext>
            </a:extLst>
          </p:cNvPr>
          <p:cNvSpPr>
            <a:spLocks noGrp="1"/>
          </p:cNvSpPr>
          <p:nvPr>
            <p:ph type="ctrTitle"/>
          </p:nvPr>
        </p:nvSpPr>
        <p:spPr>
          <a:xfrm>
            <a:off x="6539605" y="2395235"/>
            <a:ext cx="5251913" cy="1784194"/>
          </a:xfrm>
        </p:spPr>
        <p:txBody>
          <a:bodyPr>
            <a:normAutofit/>
          </a:bodyPr>
          <a:lstStyle/>
          <a:p>
            <a:pPr algn="r"/>
            <a:r>
              <a:rPr lang="ar-EG" sz="4800" b="1" dirty="0">
                <a:solidFill>
                  <a:schemeClr val="bg1"/>
                </a:solidFill>
              </a:rPr>
              <a:t>مسار</a:t>
            </a:r>
            <a:br>
              <a:rPr lang="ar-EG" sz="4800" b="1" dirty="0">
                <a:solidFill>
                  <a:schemeClr val="bg1"/>
                </a:solidFill>
              </a:rPr>
            </a:br>
            <a:r>
              <a:rPr lang="ar-EG" sz="4800" b="1" dirty="0">
                <a:solidFill>
                  <a:schemeClr val="bg1"/>
                </a:solidFill>
              </a:rPr>
              <a:t>رواد الأعمال</a:t>
            </a:r>
            <a:endParaRPr lang="en-US" sz="4800" b="1" dirty="0">
              <a:solidFill>
                <a:schemeClr val="bg1"/>
              </a:solidFill>
            </a:endParaRPr>
          </a:p>
        </p:txBody>
      </p:sp>
    </p:spTree>
    <p:extLst>
      <p:ext uri="{BB962C8B-B14F-4D97-AF65-F5344CB8AC3E}">
        <p14:creationId xmlns:p14="http://schemas.microsoft.com/office/powerpoint/2010/main" val="1061813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B7B8B8B-1E50-4FDF-B11A-C0B11D998A78}"/>
              </a:ext>
            </a:extLst>
          </p:cNvPr>
          <p:cNvSpPr txBox="1">
            <a:spLocks/>
          </p:cNvSpPr>
          <p:nvPr/>
        </p:nvSpPr>
        <p:spPr>
          <a:xfrm>
            <a:off x="6539605" y="2395235"/>
            <a:ext cx="5251913" cy="178419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ar-EG" sz="4800" b="1" dirty="0">
                <a:solidFill>
                  <a:schemeClr val="bg1"/>
                </a:solidFill>
              </a:rPr>
              <a:t>مسار</a:t>
            </a:r>
            <a:br>
              <a:rPr lang="ar-EG" sz="4800" b="1" dirty="0">
                <a:solidFill>
                  <a:schemeClr val="bg1"/>
                </a:solidFill>
              </a:rPr>
            </a:br>
            <a:r>
              <a:rPr lang="ar-EG" sz="4800" b="1" dirty="0">
                <a:solidFill>
                  <a:schemeClr val="bg1"/>
                </a:solidFill>
              </a:rPr>
              <a:t>طلاب الجامعات</a:t>
            </a:r>
            <a:endParaRPr lang="en-US" sz="4800" b="1" dirty="0">
              <a:solidFill>
                <a:schemeClr val="bg1"/>
              </a:solidFill>
            </a:endParaRPr>
          </a:p>
        </p:txBody>
      </p:sp>
    </p:spTree>
    <p:extLst>
      <p:ext uri="{BB962C8B-B14F-4D97-AF65-F5344CB8AC3E}">
        <p14:creationId xmlns:p14="http://schemas.microsoft.com/office/powerpoint/2010/main" val="909877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الزراعة المائية المستدامة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200329"/>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نظام الزراعة المائية المقترح هو نظام تكاملي متآزر بين الزراعة السمكية والمائية بإنتاج عضوي 100% حيث لا يتم استخدام مبيدات أو أسمدة كيماوية. يمكن بيع المنتجات الزائدة للمجتمع وبالتالي ستدعم النماذج المجتمعية للأسر المنتجة والاكتفاء الذاتي. يلبي هذا المشروع الحد الثلاثي الأدنى للاستدامة المتمثل في الأبعاد الثلاثة: البيئية، والمجتمعية، والاقتصادية، حيث أنه يحل جميع المشكلات المذكورة أعلاه (خاصة التلوث، متطلبات الطاقة، متطلبات المياه، ومتطلبات الغذاء، وكلك الازدحام المروري وإهدار الوقت، وكذلك المنتجات سريعة الإهلاك، وغيرها). </a:t>
            </a:r>
          </a:p>
        </p:txBody>
      </p:sp>
      <p:graphicFrame>
        <p:nvGraphicFramePr>
          <p:cNvPr id="9" name="Table 22">
            <a:extLst>
              <a:ext uri="{FF2B5EF4-FFF2-40B4-BE49-F238E27FC236}">
                <a16:creationId xmlns:a16="http://schemas.microsoft.com/office/drawing/2014/main" id="{A9DC588B-20F8-3109-943B-A5AF72001BCA}"/>
              </a:ext>
            </a:extLst>
          </p:cNvPr>
          <p:cNvGraphicFramePr>
            <a:graphicFrameLocks noGrp="1"/>
          </p:cNvGraphicFramePr>
          <p:nvPr>
            <p:extLst>
              <p:ext uri="{D42A27DB-BD31-4B8C-83A1-F6EECF244321}">
                <p14:modId xmlns:p14="http://schemas.microsoft.com/office/powerpoint/2010/main" val="3187743713"/>
              </p:ext>
            </p:extLst>
          </p:nvPr>
        </p:nvGraphicFramePr>
        <p:xfrm>
          <a:off x="664898"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s-ES" sz="1200" b="1" dirty="0">
                          <a:solidFill>
                            <a:srgbClr val="666666"/>
                          </a:solidFill>
                          <a:latin typeface="DIN Next LT Arabic" panose="020B0503020203050203" pitchFamily="34" charset="-78"/>
                          <a:cs typeface="DIN Next LT Arabic" panose="020B0503020203050203" pitchFamily="34" charset="-78"/>
                        </a:rPr>
                        <a:t>Alya Hassan </a:t>
                      </a:r>
                      <a:r>
                        <a:rPr lang="es-ES" sz="1200" b="1" dirty="0" err="1">
                          <a:solidFill>
                            <a:srgbClr val="666666"/>
                          </a:solidFill>
                          <a:latin typeface="DIN Next LT Arabic" panose="020B0503020203050203" pitchFamily="34" charset="-78"/>
                          <a:cs typeface="DIN Next LT Arabic" panose="020B0503020203050203" pitchFamily="34" charset="-78"/>
                        </a:rPr>
                        <a:t>Khamis</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Musabeh</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Almheiri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alia.hkm@hotmail.com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Khawla</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Almaazmi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khawlahaidar25@gmail.com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86152035"/>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Auhood</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Yousef</a:t>
                      </a:r>
                      <a:r>
                        <a:rPr lang="es-ES" sz="1200" b="1" dirty="0">
                          <a:solidFill>
                            <a:srgbClr val="666666"/>
                          </a:solidFill>
                          <a:latin typeface="DIN Next LT Arabic" panose="020B0503020203050203" pitchFamily="34" charset="-78"/>
                          <a:cs typeface="DIN Next LT Arabic" panose="020B0503020203050203" pitchFamily="34" charset="-78"/>
                        </a:rPr>
                        <a:t> Esmail </a:t>
                      </a:r>
                      <a:r>
                        <a:rPr lang="es-ES" sz="1200" b="1" dirty="0" err="1">
                          <a:solidFill>
                            <a:srgbClr val="666666"/>
                          </a:solidFill>
                          <a:latin typeface="DIN Next LT Arabic" panose="020B0503020203050203" pitchFamily="34" charset="-78"/>
                          <a:cs typeface="DIN Next LT Arabic" panose="020B0503020203050203" pitchFamily="34" charset="-78"/>
                        </a:rPr>
                        <a:t>Abdulrahim</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Alzarooni</a:t>
                      </a:r>
                      <a:r>
                        <a:rPr lang="es-ES" sz="1200" b="1" dirty="0">
                          <a:solidFill>
                            <a:srgbClr val="666666"/>
                          </a:solidFill>
                          <a:latin typeface="DIN Next LT Arabic" panose="020B0503020203050203" pitchFamily="34" charset="-78"/>
                          <a:cs typeface="DIN Next LT Arabic" panose="020B0503020203050203" pitchFamily="34" charset="-78"/>
                        </a:rPr>
                        <a:t> </a:t>
                      </a: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auhoodalzarooni@gmail.com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523047675"/>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Shaima</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Haidar</a:t>
                      </a:r>
                      <a:r>
                        <a:rPr lang="es-ES" sz="1200" b="1" dirty="0">
                          <a:solidFill>
                            <a:srgbClr val="666666"/>
                          </a:solidFill>
                          <a:latin typeface="DIN Next LT Arabic" panose="020B0503020203050203" pitchFamily="34" charset="-78"/>
                          <a:cs typeface="DIN Next LT Arabic" panose="020B0503020203050203" pitchFamily="34" charset="-78"/>
                        </a:rPr>
                        <a:t> Ibrahim Hassan </a:t>
                      </a:r>
                      <a:r>
                        <a:rPr lang="es-ES" sz="1200" b="1" dirty="0" err="1">
                          <a:solidFill>
                            <a:srgbClr val="666666"/>
                          </a:solidFill>
                          <a:latin typeface="DIN Next LT Arabic" panose="020B0503020203050203" pitchFamily="34" charset="-78"/>
                          <a:cs typeface="DIN Next LT Arabic" panose="020B0503020203050203" pitchFamily="34" charset="-78"/>
                        </a:rPr>
                        <a:t>Almaazmi</a:t>
                      </a:r>
                      <a:r>
                        <a:rPr lang="es-ES" sz="1200" b="1" dirty="0">
                          <a:solidFill>
                            <a:srgbClr val="666666"/>
                          </a:solidFill>
                          <a:latin typeface="DIN Next LT Arabic" panose="020B0503020203050203" pitchFamily="34" charset="-78"/>
                          <a:cs typeface="DIN Next LT Arabic" panose="020B0503020203050203" pitchFamily="34" charset="-78"/>
                        </a:rPr>
                        <a:t> </a:t>
                      </a: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shaima.almaazmi12@gmail.com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026531750"/>
                  </a:ext>
                </a:extLst>
              </a:tr>
            </a:tbl>
          </a:graphicData>
        </a:graphic>
      </p:graphicFrame>
      <p:pic>
        <p:nvPicPr>
          <p:cNvPr id="8" name="Picture 7">
            <a:extLst>
              <a:ext uri="{FF2B5EF4-FFF2-40B4-BE49-F238E27FC236}">
                <a16:creationId xmlns:a16="http://schemas.microsoft.com/office/drawing/2014/main" id="{5A968855-6F32-E67E-E67E-AE023382B1DB}"/>
              </a:ext>
            </a:extLst>
          </p:cNvPr>
          <p:cNvPicPr>
            <a:picLocks noChangeAspect="1"/>
          </p:cNvPicPr>
          <p:nvPr/>
        </p:nvPicPr>
        <p:blipFill>
          <a:blip r:embed="rId9"/>
          <a:stretch>
            <a:fillRect/>
          </a:stretch>
        </p:blipFill>
        <p:spPr>
          <a:xfrm>
            <a:off x="534067" y="650348"/>
            <a:ext cx="1486977" cy="991318"/>
          </a:xfrm>
          <a:prstGeom prst="rect">
            <a:avLst/>
          </a:prstGeom>
        </p:spPr>
      </p:pic>
      <p:sp>
        <p:nvSpPr>
          <p:cNvPr id="10" name="TextBox 9">
            <a:extLst>
              <a:ext uri="{FF2B5EF4-FFF2-40B4-BE49-F238E27FC236}">
                <a16:creationId xmlns:a16="http://schemas.microsoft.com/office/drawing/2014/main" id="{ED9CD2F3-08A6-0999-3FA6-92CDD8011687}"/>
              </a:ext>
            </a:extLst>
          </p:cNvPr>
          <p:cNvSpPr txBox="1"/>
          <p:nvPr/>
        </p:nvSpPr>
        <p:spPr>
          <a:xfrm>
            <a:off x="6096000" y="953970"/>
            <a:ext cx="5561934" cy="1169551"/>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8C6FB20C-5AEA-40A4-31F7-DC4DD8F99745}"/>
              </a:ext>
            </a:extLst>
          </p:cNvPr>
          <p:cNvSpPr txBox="1"/>
          <p:nvPr/>
        </p:nvSpPr>
        <p:spPr>
          <a:xfrm>
            <a:off x="6096000" y="1290918"/>
            <a:ext cx="5561934" cy="1015663"/>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التواصل ونشر الوعي والمعرفة الزراعية لدى المستفيدين والمهتمين في إمارة دبي؟</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885521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مسعف</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123658"/>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هو تطبيق يشجع على إضفاء الطابع الديمقراطي على المسعفين من خلال ربطهم بأقسام سيارات الإسعاف لتحقيق التدخل الطبي السريع والفوري. سيتم تحويل تفاصيل المريض وعنوانه بشكل مباشر من قسم الإسعاف إلى نظام الإسعاف للبحث عن أقرب مسعفين معتمدين والاتصال بهم باستخدام آلة أوتوماتيكية لإخطارهم بان يتفقدوا التطبيق ويقبلوا أو يرفضوا المريض، وكذلك تفقد كل التفاصيل الضرورية في الحال إن أمكن. سيمد التطبيق المسعفين بمنصة سهلة الاستخدام والتي تتضمن نظام ملاحي لتحديد المواقع والعديد من الخصائص والأدوات الأخرى لتحقيق أهداف المشروع الموضحة كالتالي:</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تقديم منهج حديث للتدخل الطبي السريع</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التشخيص المبدئي للحالات قبل وصول الإسعاف مما يوفر الوقت</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نهج لتحفيز وتقدير جهود المسعفين</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تحديد الحالات الغير طارئة التي لا تتطلب تدخل الإسعاف</a:t>
            </a:r>
          </a:p>
        </p:txBody>
      </p:sp>
      <p:graphicFrame>
        <p:nvGraphicFramePr>
          <p:cNvPr id="10" name="Table 22">
            <a:extLst>
              <a:ext uri="{FF2B5EF4-FFF2-40B4-BE49-F238E27FC236}">
                <a16:creationId xmlns:a16="http://schemas.microsoft.com/office/drawing/2014/main" id="{335B34B2-6707-24B4-8E81-82D618ED1B19}"/>
              </a:ext>
            </a:extLst>
          </p:cNvPr>
          <p:cNvGraphicFramePr>
            <a:graphicFrameLocks noGrp="1"/>
          </p:cNvGraphicFramePr>
          <p:nvPr>
            <p:extLst>
              <p:ext uri="{D42A27DB-BD31-4B8C-83A1-F6EECF244321}">
                <p14:modId xmlns:p14="http://schemas.microsoft.com/office/powerpoint/2010/main" val="3988898276"/>
              </p:ext>
            </p:extLst>
          </p:nvPr>
        </p:nvGraphicFramePr>
        <p:xfrm>
          <a:off x="641158" y="2354166"/>
          <a:ext cx="3847071" cy="1938363"/>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Sief Addeen Zakaria Hashim Al</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iisaifalramahi@gmail.com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s-ES" sz="1200" b="1" dirty="0">
                          <a:solidFill>
                            <a:srgbClr val="666666"/>
                          </a:solidFill>
                          <a:latin typeface="DIN Next LT Arabic" panose="020B0503020203050203" pitchFamily="34" charset="-78"/>
                          <a:cs typeface="DIN Next LT Arabic" panose="020B0503020203050203" pitchFamily="34" charset="-78"/>
                        </a:rPr>
                        <a:t>Mousa Wael Mousa </a:t>
                      </a:r>
                      <a:r>
                        <a:rPr lang="es-ES" sz="1200" b="1" dirty="0" err="1">
                          <a:solidFill>
                            <a:srgbClr val="666666"/>
                          </a:solidFill>
                          <a:latin typeface="DIN Next LT Arabic" panose="020B0503020203050203" pitchFamily="34" charset="-78"/>
                          <a:cs typeface="DIN Next LT Arabic" panose="020B0503020203050203" pitchFamily="34" charset="-78"/>
                        </a:rPr>
                        <a:t>Abujudeh</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mousawael382@gmail.com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86152035"/>
                  </a:ext>
                </a:extLst>
              </a:tr>
              <a:tr h="646121">
                <a:tc>
                  <a:txBody>
                    <a:bodyPr/>
                    <a:lstStyle/>
                    <a:p>
                      <a:pPr algn="r"/>
                      <a:r>
                        <a:rPr lang="es-ES" sz="1200" b="1" dirty="0" err="1">
                          <a:solidFill>
                            <a:srgbClr val="666666"/>
                          </a:solidFill>
                          <a:latin typeface="DIN Next LT Arabic" panose="020B0503020203050203" pitchFamily="34" charset="-78"/>
                          <a:cs typeface="DIN Next LT Arabic" panose="020B0503020203050203" pitchFamily="34" charset="-78"/>
                        </a:rPr>
                        <a:t>Alaa</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Mahmoud</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Jeha</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alaa55830@hotmail.com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523047675"/>
                  </a:ext>
                </a:extLst>
              </a:tr>
            </a:tbl>
          </a:graphicData>
        </a:graphic>
      </p:graphicFrame>
      <p:pic>
        <p:nvPicPr>
          <p:cNvPr id="8" name="Picture 7">
            <a:extLst>
              <a:ext uri="{FF2B5EF4-FFF2-40B4-BE49-F238E27FC236}">
                <a16:creationId xmlns:a16="http://schemas.microsoft.com/office/drawing/2014/main" id="{798E0F0D-1A08-0094-4B83-B89BF84CDCC3}"/>
              </a:ext>
            </a:extLst>
          </p:cNvPr>
          <p:cNvPicPr>
            <a:picLocks noChangeAspect="1"/>
          </p:cNvPicPr>
          <p:nvPr/>
        </p:nvPicPr>
        <p:blipFill>
          <a:blip r:embed="rId8"/>
          <a:stretch>
            <a:fillRect/>
          </a:stretch>
        </p:blipFill>
        <p:spPr>
          <a:xfrm>
            <a:off x="534067" y="650348"/>
            <a:ext cx="1486977" cy="991318"/>
          </a:xfrm>
          <a:prstGeom prst="rect">
            <a:avLst/>
          </a:prstGeom>
        </p:spPr>
      </p:pic>
      <p:sp>
        <p:nvSpPr>
          <p:cNvPr id="9" name="TextBox 8">
            <a:extLst>
              <a:ext uri="{FF2B5EF4-FFF2-40B4-BE49-F238E27FC236}">
                <a16:creationId xmlns:a16="http://schemas.microsoft.com/office/drawing/2014/main" id="{C502FDF1-C67A-2AE2-8F90-6F4A473BB2D3}"/>
              </a:ext>
            </a:extLst>
          </p:cNvPr>
          <p:cNvSpPr txBox="1"/>
          <p:nvPr/>
        </p:nvSpPr>
        <p:spPr>
          <a:xfrm>
            <a:off x="6096000" y="953970"/>
            <a:ext cx="5561934" cy="523220"/>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AA7B4EA7-5570-8D4B-FD61-5B98BDFED2ED}"/>
              </a:ext>
            </a:extLst>
          </p:cNvPr>
          <p:cNvSpPr txBox="1"/>
          <p:nvPr/>
        </p:nvSpPr>
        <p:spPr>
          <a:xfrm>
            <a:off x="6096000" y="1290918"/>
            <a:ext cx="5561934" cy="646331"/>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يمكننا تقديم خدمات اسعافية حسب تصنيف ونوعية وأولوية الحالات الطارئة و انقاذها بشكل سريع من خلال الاستفادة الامثل للموارد المتاحة؟</a:t>
            </a: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053426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إي سعفة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646331"/>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إي سعفة، هو مشروع وطني قائم على تحويل سعف النخيل من منتجات بلا قيمة إلى منتجات قيمة، كالعلف الحيواني الذي يعزز الأمن الغذائي في الإمارات. يحد هذا المشروع من الممارسات السلبية لحرق سعف النخيل والتي تسبب تلوث الهواء.</a:t>
            </a:r>
          </a:p>
        </p:txBody>
      </p:sp>
      <p:graphicFrame>
        <p:nvGraphicFramePr>
          <p:cNvPr id="11" name="Table 22">
            <a:extLst>
              <a:ext uri="{FF2B5EF4-FFF2-40B4-BE49-F238E27FC236}">
                <a16:creationId xmlns:a16="http://schemas.microsoft.com/office/drawing/2014/main" id="{D8126D00-877C-2DEB-8356-6DC9E92CA795}"/>
              </a:ext>
            </a:extLst>
          </p:cNvPr>
          <p:cNvGraphicFramePr>
            <a:graphicFrameLocks noGrp="1"/>
          </p:cNvGraphicFramePr>
          <p:nvPr>
            <p:extLst>
              <p:ext uri="{D42A27DB-BD31-4B8C-83A1-F6EECF244321}">
                <p14:modId xmlns:p14="http://schemas.microsoft.com/office/powerpoint/2010/main" val="941815875"/>
              </p:ext>
            </p:extLst>
          </p:nvPr>
        </p:nvGraphicFramePr>
        <p:xfrm>
          <a:off x="641157"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Naser Hasan Ahmed Ali Ahmed Alshehhi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nasirhassan.1131@gmail.com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s-ES" sz="1200" b="1" dirty="0">
                          <a:solidFill>
                            <a:srgbClr val="666666"/>
                          </a:solidFill>
                          <a:latin typeface="DIN Next LT Arabic" panose="020B0503020203050203" pitchFamily="34" charset="-78"/>
                          <a:cs typeface="DIN Next LT Arabic" panose="020B0503020203050203" pitchFamily="34" charset="-78"/>
                        </a:rPr>
                        <a:t>Salem Mohamed Salem Mohamed </a:t>
                      </a:r>
                      <a:r>
                        <a:rPr lang="es-ES" sz="1200" b="1" dirty="0" err="1">
                          <a:solidFill>
                            <a:srgbClr val="666666"/>
                          </a:solidFill>
                          <a:latin typeface="DIN Next LT Arabic" panose="020B0503020203050203" pitchFamily="34" charset="-78"/>
                          <a:cs typeface="DIN Next LT Arabic" panose="020B0503020203050203" pitchFamily="34" charset="-78"/>
                        </a:rPr>
                        <a:t>Almehri</a:t>
                      </a:r>
                      <a:r>
                        <a:rPr lang="es-ES" sz="1200" b="1" dirty="0">
                          <a:solidFill>
                            <a:srgbClr val="666666"/>
                          </a:solidFill>
                          <a:latin typeface="DIN Next LT Arabic" panose="020B0503020203050203" pitchFamily="34" charset="-78"/>
                          <a:cs typeface="DIN Next LT Arabic" panose="020B0503020203050203" pitchFamily="34" charset="-78"/>
                        </a:rPr>
                        <a:t> </a:t>
                      </a:r>
                      <a:r>
                        <a:rPr lang="es-ES" sz="1200" b="1" dirty="0" err="1">
                          <a:solidFill>
                            <a:srgbClr val="666666"/>
                          </a:solidFill>
                          <a:latin typeface="DIN Next LT Arabic" panose="020B0503020203050203" pitchFamily="34" charset="-78"/>
                          <a:cs typeface="DIN Next LT Arabic" panose="020B0503020203050203" pitchFamily="34" charset="-78"/>
                        </a:rPr>
                        <a:t>Almahri</a:t>
                      </a:r>
                      <a:endParaRPr lang="es-E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nn1ss@yahoo.com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86152035"/>
                  </a:ext>
                </a:extLst>
              </a:tr>
            </a:tbl>
          </a:graphicData>
        </a:graphic>
      </p:graphicFrame>
      <p:pic>
        <p:nvPicPr>
          <p:cNvPr id="8" name="Picture 7">
            <a:extLst>
              <a:ext uri="{FF2B5EF4-FFF2-40B4-BE49-F238E27FC236}">
                <a16:creationId xmlns:a16="http://schemas.microsoft.com/office/drawing/2014/main" id="{DFA63EC7-F54B-B800-AE17-5CD41B225D5B}"/>
              </a:ext>
            </a:extLst>
          </p:cNvPr>
          <p:cNvPicPr>
            <a:picLocks noChangeAspect="1"/>
          </p:cNvPicPr>
          <p:nvPr/>
        </p:nvPicPr>
        <p:blipFill>
          <a:blip r:embed="rId7"/>
          <a:stretch>
            <a:fillRect/>
          </a:stretch>
        </p:blipFill>
        <p:spPr>
          <a:xfrm>
            <a:off x="534067" y="650348"/>
            <a:ext cx="1486979" cy="991319"/>
          </a:xfrm>
          <a:prstGeom prst="rect">
            <a:avLst/>
          </a:prstGeom>
        </p:spPr>
      </p:pic>
      <p:sp>
        <p:nvSpPr>
          <p:cNvPr id="9" name="TextBox 8">
            <a:extLst>
              <a:ext uri="{FF2B5EF4-FFF2-40B4-BE49-F238E27FC236}">
                <a16:creationId xmlns:a16="http://schemas.microsoft.com/office/drawing/2014/main" id="{B4C482D6-7B33-B659-B4E4-552BE5EA8482}"/>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92F1CB13-E5B6-5E4B-DDA8-C689B78073FE}"/>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للمساعدة في الوصول للحياد الكربوني في دولة الإمارات؟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112005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كاتار</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569660"/>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سيستخدم درون الكشف عن ثاني أكسيد الكربون البيانات التراكمية لرفع نسبة الوعي بالبصمة الكربونية وكذلك مساعدة الشركات والحكومات لتحقيق أهداف الحياد الكربوني. سيتم إظهار البيانات المجمعة في تطبيق ليتم استخدامها كذلك من قبل المستهلكين، سيستخدم الذكاء الاصطناعي تقنية التعلم الآلي والفلترة حتى يتمكن الدرون من تغطية المناطق ذات الصلة ويتنبأ بمكان انبعاثات ثاني أكسيد الكربون باستخدام خاصية التعلم الآلي. سيتم تخزين البيانات خارجيًا باستخدام ال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cloud computing.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يوفر المشروع للمستهلكين مصدرًا للبيانات المفتوحة لزيادة الوعي بالبصمة الكربونية وكذلك للحكومات والشركات لتوفير المساعدة في تحقيق تحقيق الإتزان بين الإنبعاثات وإزالتها حتي تكاد تكون غير موجودة بحلول عام 2050.</a:t>
            </a:r>
          </a:p>
        </p:txBody>
      </p:sp>
      <p:graphicFrame>
        <p:nvGraphicFramePr>
          <p:cNvPr id="9" name="Table 22">
            <a:extLst>
              <a:ext uri="{FF2B5EF4-FFF2-40B4-BE49-F238E27FC236}">
                <a16:creationId xmlns:a16="http://schemas.microsoft.com/office/drawing/2014/main" id="{5010A7FF-D0F7-B587-9732-4E155C2FCE42}"/>
              </a:ext>
            </a:extLst>
          </p:cNvPr>
          <p:cNvGraphicFramePr>
            <a:graphicFrameLocks noGrp="1"/>
          </p:cNvGraphicFramePr>
          <p:nvPr>
            <p:extLst>
              <p:ext uri="{D42A27DB-BD31-4B8C-83A1-F6EECF244321}">
                <p14:modId xmlns:p14="http://schemas.microsoft.com/office/powerpoint/2010/main" val="2814378997"/>
              </p:ext>
            </p:extLst>
          </p:nvPr>
        </p:nvGraphicFramePr>
        <p:xfrm>
          <a:off x="641157"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Zein Elabdin Ahmed Zain Elabdin</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zain345ahmee@gmail.com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776886EC-76D6-6997-C089-D5865A5E2C9A}"/>
              </a:ext>
            </a:extLst>
          </p:cNvPr>
          <p:cNvPicPr>
            <a:picLocks noChangeAspect="1"/>
          </p:cNvPicPr>
          <p:nvPr/>
        </p:nvPicPr>
        <p:blipFill>
          <a:blip r:embed="rId6"/>
          <a:stretch>
            <a:fillRect/>
          </a:stretch>
        </p:blipFill>
        <p:spPr>
          <a:xfrm>
            <a:off x="534067" y="642606"/>
            <a:ext cx="1486979" cy="991319"/>
          </a:xfrm>
          <a:prstGeom prst="rect">
            <a:avLst/>
          </a:prstGeom>
        </p:spPr>
      </p:pic>
      <p:sp>
        <p:nvSpPr>
          <p:cNvPr id="10" name="TextBox 9">
            <a:extLst>
              <a:ext uri="{FF2B5EF4-FFF2-40B4-BE49-F238E27FC236}">
                <a16:creationId xmlns:a16="http://schemas.microsoft.com/office/drawing/2014/main" id="{0C9DCA1B-2E1C-5173-F6EF-20193D1CC775}"/>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18B7F6EB-BD4B-1C14-0F2A-421798F034CC}"/>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للمساعدة في الوصول للحياد الكربوني في دولة الإمارات؟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4285275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وفّر</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308324"/>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يهدر الشخص في المتوسط داخل دولة الإمارات حوالي 225 كيلو جرام من الطعام سنويًا، ويقدر هدر الطعام بحوالي 3.2 مليون طن، وينتهي الأمر بإلقاء حوالي 38% من الطعام المحضّر يوميًا، ويعتبر هذا 8% من انبعاثات الغاز في الدولة، حيث تقدر القيمة السنوية للنفايات الغذائية بحوالي 14.7 مليار درهم.</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تطبيق وفّر يركز على توفير الفرصة للأشخاص والمطاعم للاستفادة من الطعام الذي كان سيُهدر. يوفر التطبيق خيارًا للصناعات الغذائية والشركات للتبرع أو بيع بالوجبات الزائدة بأسعار مخفضة مما يعود بالفائدة على كل من المطاعم والعملاء. يقلل هذا الأسلوب من إهدار الطعام داخل الدولة بينما يوفر للعملاء وجبات بأسعار مخفضة. بالغضافة إلى شراء الطعام، يمكن للعملاء أيضًا أن يتبرعوا بوجبات معينة لدعم المحتاجين.</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في الختام، إن مشروعنا قابل للتطوير ومربح. حيث أن الطلب موجود، كل ما تحتاجه هو تطبيق وضغطة زر. وبالتالي يمكن أن يستفيد الجميع؛ المطاعم، والمجتمع، ونحن، والشركات، والاقتصاد، والأكثر أهمية البيئة. لذلك ماذا ننتظر؟ دعونا نحصل على نفس المذاق بإهدار أقل!</a:t>
            </a:r>
          </a:p>
        </p:txBody>
      </p:sp>
      <p:grpSp>
        <p:nvGrpSpPr>
          <p:cNvPr id="10" name="Group 9">
            <a:extLst>
              <a:ext uri="{FF2B5EF4-FFF2-40B4-BE49-F238E27FC236}">
                <a16:creationId xmlns:a16="http://schemas.microsoft.com/office/drawing/2014/main" id="{74873122-8E00-5FD0-FFEF-C07417FC8072}"/>
              </a:ext>
            </a:extLst>
          </p:cNvPr>
          <p:cNvGrpSpPr/>
          <p:nvPr/>
        </p:nvGrpSpPr>
        <p:grpSpPr>
          <a:xfrm>
            <a:off x="8027252" y="4888676"/>
            <a:ext cx="1822441" cy="412298"/>
            <a:chOff x="4643634" y="4956561"/>
            <a:chExt cx="2008261" cy="454337"/>
          </a:xfrm>
        </p:grpSpPr>
        <p:sp>
          <p:nvSpPr>
            <p:cNvPr id="11" name="Rectangle 10">
              <a:hlinkClick r:id="rId5"/>
              <a:extLst>
                <a:ext uri="{FF2B5EF4-FFF2-40B4-BE49-F238E27FC236}">
                  <a16:creationId xmlns:a16="http://schemas.microsoft.com/office/drawing/2014/main" id="{2FB38B90-F9FD-E82C-98D9-F12557BA6F6B}"/>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descr="Play">
              <a:extLst>
                <a:ext uri="{FF2B5EF4-FFF2-40B4-BE49-F238E27FC236}">
                  <a16:creationId xmlns:a16="http://schemas.microsoft.com/office/drawing/2014/main" id="{C3207C64-C976-457D-E68E-DEB01CC7742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13" name="TextBox 12">
              <a:extLst>
                <a:ext uri="{FF2B5EF4-FFF2-40B4-BE49-F238E27FC236}">
                  <a16:creationId xmlns:a16="http://schemas.microsoft.com/office/drawing/2014/main" id="{C383F956-60EC-531D-1B37-CE4F4A2AF11B}"/>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15" name="Table 22">
            <a:extLst>
              <a:ext uri="{FF2B5EF4-FFF2-40B4-BE49-F238E27FC236}">
                <a16:creationId xmlns:a16="http://schemas.microsoft.com/office/drawing/2014/main" id="{4BFA90AE-F26D-BEB4-4A44-A7B75567EEF7}"/>
              </a:ext>
            </a:extLst>
          </p:cNvPr>
          <p:cNvGraphicFramePr>
            <a:graphicFrameLocks noGrp="1"/>
          </p:cNvGraphicFramePr>
          <p:nvPr>
            <p:extLst>
              <p:ext uri="{D42A27DB-BD31-4B8C-83A1-F6EECF244321}">
                <p14:modId xmlns:p14="http://schemas.microsoft.com/office/powerpoint/2010/main" val="3208280015"/>
              </p:ext>
            </p:extLst>
          </p:nvPr>
        </p:nvGraphicFramePr>
        <p:xfrm>
          <a:off x="641156"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Abdullah Ziad Shahin Al Mashhadani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ziadoabdulla@gmail.com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D894450E-C969-20FF-DE42-4CE50AFE1A23}"/>
              </a:ext>
            </a:extLst>
          </p:cNvPr>
          <p:cNvPicPr>
            <a:picLocks noChangeAspect="1"/>
          </p:cNvPicPr>
          <p:nvPr/>
        </p:nvPicPr>
        <p:blipFill>
          <a:blip r:embed="rId9"/>
          <a:stretch>
            <a:fillRect/>
          </a:stretch>
        </p:blipFill>
        <p:spPr>
          <a:xfrm>
            <a:off x="534066" y="642606"/>
            <a:ext cx="1486979" cy="991319"/>
          </a:xfrm>
          <a:prstGeom prst="rect">
            <a:avLst/>
          </a:prstGeom>
        </p:spPr>
      </p:pic>
      <p:sp>
        <p:nvSpPr>
          <p:cNvPr id="9" name="TextBox 8">
            <a:extLst>
              <a:ext uri="{FF2B5EF4-FFF2-40B4-BE49-F238E27FC236}">
                <a16:creationId xmlns:a16="http://schemas.microsoft.com/office/drawing/2014/main" id="{366E5AF6-0E41-D121-900D-4B5550DCEEE3}"/>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4" name="TextBox 13">
            <a:extLst>
              <a:ext uri="{FF2B5EF4-FFF2-40B4-BE49-F238E27FC236}">
                <a16:creationId xmlns:a16="http://schemas.microsoft.com/office/drawing/2014/main" id="{2C8B1047-8587-F46D-79EE-AF348851B2E0}"/>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تتبع وحساب كميات النفايات والهدر الناتج عن أغلب الأنشطة التجارية للمناطق الحرة بمطارات دبي خاصة (أماكن البيع بالتجزئة ومنافذ الأطعمة)؟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135451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فلايبولانس</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754326"/>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إن هدفنا الأساسي هو استخدام حزم البيانات المتاحة لتناول التحدي. سيستقبل مجيب الطوارئ مكالمة تطلب سيارة إسعاف، إن لم يكن المتصل هو الشخص المصاب، سيتم إرسال رسالة تحتوي على رابط لالتقاط صورة الإصابة (متضمنة الشخص المصاب). في هذه الأثناء، سيكون هناك نظام التقاط الصوت الذي يعمل بالذكاء الاصطناعي. من خلال استخدام حزم البيانات، سنقوم بتدريب نموذج ليتمكن من تحديد الأعراض من الفيديو المصور أو من الصوت المسجل. نتيجة لذلك، سيتم التنبؤ بنوع الحالة ومدى خطورتها، مما يساعد مجيب الطوارئ على إرسال سيارة الإسعاف بالموارد اللازمة. يمكن لعملية التصنيف هذه أن تمنع التأخير وتضمن تلقي المرضى المستوى اللازم من الرعاية بالسرعة المطلوبة، كما تساعد في توزيع الموارد، حيث تستطيع خدمات الطوارئ الطبية تحديد أولويات الحالات الحرجة وتوزيع الموارد وفقًا لذلك.</a:t>
            </a:r>
          </a:p>
        </p:txBody>
      </p:sp>
      <p:graphicFrame>
        <p:nvGraphicFramePr>
          <p:cNvPr id="9" name="Table 22">
            <a:extLst>
              <a:ext uri="{FF2B5EF4-FFF2-40B4-BE49-F238E27FC236}">
                <a16:creationId xmlns:a16="http://schemas.microsoft.com/office/drawing/2014/main" id="{CB21633D-5DC5-CC7B-11E4-730200711C73}"/>
              </a:ext>
            </a:extLst>
          </p:cNvPr>
          <p:cNvGraphicFramePr>
            <a:graphicFrameLocks noGrp="1"/>
          </p:cNvGraphicFramePr>
          <p:nvPr>
            <p:extLst>
              <p:ext uri="{D42A27DB-BD31-4B8C-83A1-F6EECF244321}">
                <p14:modId xmlns:p14="http://schemas.microsoft.com/office/powerpoint/2010/main" val="3206007293"/>
              </p:ext>
            </p:extLst>
          </p:nvPr>
        </p:nvGraphicFramePr>
        <p:xfrm>
          <a:off x="641155"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Maha Murad Khalil Abu Serdaneh</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maha_murad@icloud.com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Tamara Ahmad Omar Nasro</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tamaranasro268@gmail.com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425349273"/>
                  </a:ext>
                </a:extLst>
              </a:tr>
            </a:tbl>
          </a:graphicData>
        </a:graphic>
      </p:graphicFrame>
      <p:pic>
        <p:nvPicPr>
          <p:cNvPr id="8" name="Picture 7">
            <a:extLst>
              <a:ext uri="{FF2B5EF4-FFF2-40B4-BE49-F238E27FC236}">
                <a16:creationId xmlns:a16="http://schemas.microsoft.com/office/drawing/2014/main" id="{8FEDB992-B735-0445-FEE8-4BB4E6C73938}"/>
              </a:ext>
            </a:extLst>
          </p:cNvPr>
          <p:cNvPicPr>
            <a:picLocks noChangeAspect="1"/>
          </p:cNvPicPr>
          <p:nvPr/>
        </p:nvPicPr>
        <p:blipFill>
          <a:blip r:embed="rId7"/>
          <a:stretch>
            <a:fillRect/>
          </a:stretch>
        </p:blipFill>
        <p:spPr>
          <a:xfrm>
            <a:off x="534066" y="642606"/>
            <a:ext cx="1486979" cy="991319"/>
          </a:xfrm>
          <a:prstGeom prst="rect">
            <a:avLst/>
          </a:prstGeom>
        </p:spPr>
      </p:pic>
      <p:sp>
        <p:nvSpPr>
          <p:cNvPr id="10" name="TextBox 9">
            <a:extLst>
              <a:ext uri="{FF2B5EF4-FFF2-40B4-BE49-F238E27FC236}">
                <a16:creationId xmlns:a16="http://schemas.microsoft.com/office/drawing/2014/main" id="{ED0BE51E-7ECD-9F9C-388D-9F04FF604946}"/>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C2B32861-72D2-2391-0785-79EDB1D56DC3}"/>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يمكننا تقديم خدمات اسعافية حسب تصنيف ونوعية وأولوية الحالات الطارئة و انقاذها بشكل سريع من خلال الاستفادة الامثل للموارد المتاحة؟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933794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آي 8</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646331"/>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آي 8 هو تطبيق لحساب السعرات الحرارية  باستخدام تقنية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LLM AL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لتقدير السعرات الحرارية للطعام المأكول من خلال الوصف النصي بالإضافة إلى ال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computer vision،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وذلك لاستخراج تفاصيل ومعلومات الطعام من ملصقات الطعام والفواتير لتقدير سعراته الحرارية بسهولة.</a:t>
            </a:r>
          </a:p>
        </p:txBody>
      </p:sp>
      <p:graphicFrame>
        <p:nvGraphicFramePr>
          <p:cNvPr id="10" name="Table 22">
            <a:extLst>
              <a:ext uri="{FF2B5EF4-FFF2-40B4-BE49-F238E27FC236}">
                <a16:creationId xmlns:a16="http://schemas.microsoft.com/office/drawing/2014/main" id="{CC03A620-06BC-5FFE-566F-B5813FC391F2}"/>
              </a:ext>
            </a:extLst>
          </p:cNvPr>
          <p:cNvGraphicFramePr>
            <a:graphicFrameLocks noGrp="1"/>
          </p:cNvGraphicFramePr>
          <p:nvPr>
            <p:extLst>
              <p:ext uri="{D42A27DB-BD31-4B8C-83A1-F6EECF244321}">
                <p14:modId xmlns:p14="http://schemas.microsoft.com/office/powerpoint/2010/main" val="2184957329"/>
              </p:ext>
            </p:extLst>
          </p:nvPr>
        </p:nvGraphicFramePr>
        <p:xfrm>
          <a:off x="641154"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Mohamed Mohamed Yaser Abduljawad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mohdyaser3@gmail.com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1E43561A-ECFB-D616-FCF5-C9EB8C3C8100}"/>
              </a:ext>
            </a:extLst>
          </p:cNvPr>
          <p:cNvPicPr>
            <a:picLocks noChangeAspect="1"/>
          </p:cNvPicPr>
          <p:nvPr/>
        </p:nvPicPr>
        <p:blipFill>
          <a:blip r:embed="rId6"/>
          <a:stretch>
            <a:fillRect/>
          </a:stretch>
        </p:blipFill>
        <p:spPr>
          <a:xfrm>
            <a:off x="534066" y="642606"/>
            <a:ext cx="1486979" cy="991319"/>
          </a:xfrm>
          <a:prstGeom prst="rect">
            <a:avLst/>
          </a:prstGeom>
        </p:spPr>
      </p:pic>
      <p:sp>
        <p:nvSpPr>
          <p:cNvPr id="9" name="TextBox 8">
            <a:extLst>
              <a:ext uri="{FF2B5EF4-FFF2-40B4-BE49-F238E27FC236}">
                <a16:creationId xmlns:a16="http://schemas.microsoft.com/office/drawing/2014/main" id="{DB33C0C1-C17B-A597-6A5D-3B3A02CA35CB}"/>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E40FCE60-50FD-CBFF-DB27-DDD1EF09DA6B}"/>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الطرق والوسائل المناسبة لمساعدة وتشجيع أفراد المجتمع على إتباع عادات صحية سليمة ومفيدة؟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753932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923330"/>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مايلز أهيد</a:t>
            </a:r>
          </a:p>
          <a:p>
            <a:pPr algn="r"/>
            <a:endParaRPr lang="ar-EG" b="1" dirty="0">
              <a:solidFill>
                <a:srgbClr val="A18661"/>
              </a:solidFill>
              <a:latin typeface="DIN Next LT Arabic" panose="020B0503020203050203" pitchFamily="34" charset="-78"/>
              <a:cs typeface="DIN Next LT Arabic" panose="020B0503020203050203" pitchFamily="34" charset="-78"/>
            </a:endParaRPr>
          </a:p>
          <a:p>
            <a:pPr algn="r"/>
            <a:endParaRPr lang="ar-EG" b="1" dirty="0">
              <a:solidFill>
                <a:srgbClr val="A18661"/>
              </a:solidFill>
              <a:latin typeface="DIN Next LT Arabic" panose="020B0503020203050203" pitchFamily="34" charset="-78"/>
              <a:cs typeface="DIN Next LT Arabic" panose="020B0503020203050203" pitchFamily="34" charset="-78"/>
            </a:endParaRP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646331"/>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يتضمن التطبيق تقنية الذكاء الاصطناعي والواقع الافتراضي لجعل الطلاب يعرفون المزيد عن مستقبلهم الوظيفي. سيساعد التطبيق الطلاب لاكتشاف المجالات التي سيدخلونها لتجنب تغيير تخصصاتهم في أول عامين وتجنب الندم على قرارتهم.</a:t>
            </a:r>
          </a:p>
        </p:txBody>
      </p:sp>
      <p:grpSp>
        <p:nvGrpSpPr>
          <p:cNvPr id="8" name="Group 7">
            <a:extLst>
              <a:ext uri="{FF2B5EF4-FFF2-40B4-BE49-F238E27FC236}">
                <a16:creationId xmlns:a16="http://schemas.microsoft.com/office/drawing/2014/main" id="{84837C37-2C58-BC38-E098-98C16C36D95B}"/>
              </a:ext>
            </a:extLst>
          </p:cNvPr>
          <p:cNvGrpSpPr/>
          <p:nvPr/>
        </p:nvGrpSpPr>
        <p:grpSpPr>
          <a:xfrm>
            <a:off x="8027252" y="4888676"/>
            <a:ext cx="1822441" cy="412298"/>
            <a:chOff x="4643634" y="4956561"/>
            <a:chExt cx="2008261" cy="454337"/>
          </a:xfrm>
        </p:grpSpPr>
        <p:sp>
          <p:nvSpPr>
            <p:cNvPr id="9" name="Rectangle 8">
              <a:hlinkClick r:id="rId5"/>
              <a:extLst>
                <a:ext uri="{FF2B5EF4-FFF2-40B4-BE49-F238E27FC236}">
                  <a16:creationId xmlns:a16="http://schemas.microsoft.com/office/drawing/2014/main" id="{8D82269B-94B7-2A7C-3ED1-E1B448180C2C}"/>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descr="Play">
              <a:extLst>
                <a:ext uri="{FF2B5EF4-FFF2-40B4-BE49-F238E27FC236}">
                  <a16:creationId xmlns:a16="http://schemas.microsoft.com/office/drawing/2014/main" id="{E64D02D2-1B45-DDFC-2D62-A41CBFCB70C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12" name="TextBox 11">
              <a:extLst>
                <a:ext uri="{FF2B5EF4-FFF2-40B4-BE49-F238E27FC236}">
                  <a16:creationId xmlns:a16="http://schemas.microsoft.com/office/drawing/2014/main" id="{6369C46D-D732-A5DD-9798-9FD844E79CFE}"/>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14" name="Table 22">
            <a:extLst>
              <a:ext uri="{FF2B5EF4-FFF2-40B4-BE49-F238E27FC236}">
                <a16:creationId xmlns:a16="http://schemas.microsoft.com/office/drawing/2014/main" id="{CD7B7F00-A282-4F78-B4AA-65FAEFEF3D57}"/>
              </a:ext>
            </a:extLst>
          </p:cNvPr>
          <p:cNvGraphicFramePr>
            <a:graphicFrameLocks noGrp="1"/>
          </p:cNvGraphicFramePr>
          <p:nvPr>
            <p:extLst>
              <p:ext uri="{D42A27DB-BD31-4B8C-83A1-F6EECF244321}">
                <p14:modId xmlns:p14="http://schemas.microsoft.com/office/powerpoint/2010/main" val="139912459"/>
              </p:ext>
            </p:extLst>
          </p:nvPr>
        </p:nvGraphicFramePr>
        <p:xfrm>
          <a:off x="641154"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Ibrahim Elhajibrahim Mohamed Ibrahim Elhaj</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ibrahim.yallow@gmail.com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Shahd Mohd Firas Hawarna</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shahadhawarna03@gmail.com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Sarah Ismail Moien Ismail</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10">
                            <a:extLst>
                              <a:ext uri="{A12FA001-AC4F-418D-AE19-62706E023703}">
                                <ahyp:hlinkClr xmlns:ahyp="http://schemas.microsoft.com/office/drawing/2018/hyperlinkcolor" val="tx"/>
                              </a:ext>
                            </a:extLst>
                          </a:hlinkClick>
                        </a:rPr>
                        <a:t>sarahismaiil82@gmail.com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332627477"/>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Safaa Ahmad Al</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11">
                            <a:extLst>
                              <a:ext uri="{A12FA001-AC4F-418D-AE19-62706E023703}">
                                <ahyp:hlinkClr xmlns:ahyp="http://schemas.microsoft.com/office/drawing/2018/hyperlinkcolor" val="tx"/>
                              </a:ext>
                            </a:extLst>
                          </a:hlinkClick>
                        </a:rPr>
                        <a:t>safaa7md92@gmail.com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74643707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Abdel Rahman Ghassan Rafiq</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12">
                            <a:extLst>
                              <a:ext uri="{A12FA001-AC4F-418D-AE19-62706E023703}">
                                <ahyp:hlinkClr xmlns:ahyp="http://schemas.microsoft.com/office/drawing/2018/hyperlinkcolor" val="tx"/>
                              </a:ext>
                            </a:extLst>
                          </a:hlinkClick>
                        </a:rPr>
                        <a:t>aboodshabib2003@gmail.com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632598141"/>
                  </a:ext>
                </a:extLst>
              </a:tr>
            </a:tbl>
          </a:graphicData>
        </a:graphic>
      </p:graphicFrame>
      <p:pic>
        <p:nvPicPr>
          <p:cNvPr id="10" name="Picture 9">
            <a:extLst>
              <a:ext uri="{FF2B5EF4-FFF2-40B4-BE49-F238E27FC236}">
                <a16:creationId xmlns:a16="http://schemas.microsoft.com/office/drawing/2014/main" id="{2AB8A3D6-4BBF-F0CE-3FF7-07D785A6EF4A}"/>
              </a:ext>
            </a:extLst>
          </p:cNvPr>
          <p:cNvPicPr>
            <a:picLocks noChangeAspect="1"/>
          </p:cNvPicPr>
          <p:nvPr/>
        </p:nvPicPr>
        <p:blipFill>
          <a:blip r:embed="rId13"/>
          <a:stretch>
            <a:fillRect/>
          </a:stretch>
        </p:blipFill>
        <p:spPr>
          <a:xfrm>
            <a:off x="534065" y="647810"/>
            <a:ext cx="1486979" cy="991319"/>
          </a:xfrm>
          <a:prstGeom prst="rect">
            <a:avLst/>
          </a:prstGeom>
        </p:spPr>
      </p:pic>
      <p:sp>
        <p:nvSpPr>
          <p:cNvPr id="13" name="TextBox 12">
            <a:extLst>
              <a:ext uri="{FF2B5EF4-FFF2-40B4-BE49-F238E27FC236}">
                <a16:creationId xmlns:a16="http://schemas.microsoft.com/office/drawing/2014/main" id="{F8E6A069-E9B0-4A22-392C-7F1937B50F46}"/>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EC2F1827-5709-2406-75FC-7471DC9F66C7}"/>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لدعم منظومة متكاملة لريادة الأعمال وتشجيع تأسيس شركات وطنية ناشئة في قطاع الاتصالات وتكنولوجيا المعلومات؟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918011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646331"/>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روتس</a:t>
            </a:r>
          </a:p>
          <a:p>
            <a:pPr algn="r"/>
            <a:endParaRPr lang="ar-EG" b="1" dirty="0">
              <a:solidFill>
                <a:srgbClr val="A18661"/>
              </a:solidFill>
              <a:latin typeface="DIN Next LT Arabic" panose="020B0503020203050203" pitchFamily="34" charset="-78"/>
              <a:cs typeface="DIN Next LT Arabic" panose="020B0503020203050203" pitchFamily="34" charset="-78"/>
            </a:endParaRP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38499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تعد الإمارات دولة غنية بالثقافة والتاريخ، وليس هناك طريقة لتقديم الطلاب لعالم الإمارات المبهر أفضل من استخدام منصة تعليمية قائمة على الألعاب. فمن خلال إدخال عوامل ترفيهية وتفاعلية في العملية التعليمية، يمكن للطلاب التفاعل مع المواد بطريقة أكثر شمولًا، مما يؤدي إلى فهم المعلومات واسترجاعها بشكل أفضل. ومن خلال استخدام التكنولوجيا الحديثة، تستطيع المنصة نقل الطلاب إلى المعالم التاريخية، والمهرجانات الثقافية، وحتى تعليمهم المأكولات التقليدية. يستطيع الطلاب اكتساب تقدير أعمق نحو تنوع ثقافة الإمارات الفريدة من خلال هذا النهج التعليمي المبتكر.</a:t>
            </a:r>
          </a:p>
        </p:txBody>
      </p:sp>
      <p:graphicFrame>
        <p:nvGraphicFramePr>
          <p:cNvPr id="14" name="Table 22">
            <a:extLst>
              <a:ext uri="{FF2B5EF4-FFF2-40B4-BE49-F238E27FC236}">
                <a16:creationId xmlns:a16="http://schemas.microsoft.com/office/drawing/2014/main" id="{6B4B9B83-BEE5-23B4-AC9C-2C07549F1BBF}"/>
              </a:ext>
            </a:extLst>
          </p:cNvPr>
          <p:cNvGraphicFramePr>
            <a:graphicFrameLocks noGrp="1"/>
          </p:cNvGraphicFramePr>
          <p:nvPr>
            <p:extLst>
              <p:ext uri="{D42A27DB-BD31-4B8C-83A1-F6EECF244321}">
                <p14:modId xmlns:p14="http://schemas.microsoft.com/office/powerpoint/2010/main" val="2242520362"/>
              </p:ext>
            </p:extLst>
          </p:nvPr>
        </p:nvGraphicFramePr>
        <p:xfrm>
          <a:off x="641153"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Sana Ali Ahmed Abouelnour</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sana232002@gmail.com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Mariam Mohamad Elkhatib</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mariam.elkhatib0@gmail.com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Abdallah M Jouda</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abdallah_jouda@outlook.com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332627477"/>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Sama Mohamed Essameldin Gaber</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samm7mdd@gmail.com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746437073"/>
                  </a:ext>
                </a:extLst>
              </a:tr>
            </a:tbl>
          </a:graphicData>
        </a:graphic>
      </p:graphicFrame>
      <p:pic>
        <p:nvPicPr>
          <p:cNvPr id="8" name="Picture 7">
            <a:extLst>
              <a:ext uri="{FF2B5EF4-FFF2-40B4-BE49-F238E27FC236}">
                <a16:creationId xmlns:a16="http://schemas.microsoft.com/office/drawing/2014/main" id="{28A12D77-817F-E5B4-65F2-52A9F5BDD47E}"/>
              </a:ext>
            </a:extLst>
          </p:cNvPr>
          <p:cNvPicPr>
            <a:picLocks noChangeAspect="1"/>
          </p:cNvPicPr>
          <p:nvPr/>
        </p:nvPicPr>
        <p:blipFill>
          <a:blip r:embed="rId9"/>
          <a:stretch>
            <a:fillRect/>
          </a:stretch>
        </p:blipFill>
        <p:spPr>
          <a:xfrm>
            <a:off x="534064" y="647810"/>
            <a:ext cx="1486979" cy="991319"/>
          </a:xfrm>
          <a:prstGeom prst="rect">
            <a:avLst/>
          </a:prstGeom>
        </p:spPr>
      </p:pic>
      <p:sp>
        <p:nvSpPr>
          <p:cNvPr id="9" name="TextBox 8">
            <a:extLst>
              <a:ext uri="{FF2B5EF4-FFF2-40B4-BE49-F238E27FC236}">
                <a16:creationId xmlns:a16="http://schemas.microsoft.com/office/drawing/2014/main" id="{305E3649-20BD-F98F-2E40-728550649771}"/>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الهوية الوطنية وترسيخها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4F518BAC-17DD-72A1-C288-A3072BC69D70}"/>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وعي واهتمام طلاب المدارس بأهمية الموروث الشعبي والتاريخي والثقافي، والعادات والتقاليد والقيم الأصيلة؟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694232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الحياة العقلية</a:t>
            </a:r>
            <a:endParaRPr lang="en-US" b="1" dirty="0">
              <a:solidFill>
                <a:srgbClr val="A18661"/>
              </a:solidFill>
              <a:latin typeface="DIN Next LT Arabic" panose="020B0503020203050203" pitchFamily="34" charset="-78"/>
              <a:cs typeface="DIN Next LT Arabic" panose="020B0503020203050203" pitchFamily="34" charset="-78"/>
            </a:endParaRPr>
          </a:p>
        </p:txBody>
      </p:sp>
      <p:sp>
        <p:nvSpPr>
          <p:cNvPr id="36" name="TextBox 35">
            <a:extLst>
              <a:ext uri="{FF2B5EF4-FFF2-40B4-BE49-F238E27FC236}">
                <a16:creationId xmlns:a16="http://schemas.microsoft.com/office/drawing/2014/main" id="{210974A1-D0C2-2211-31E3-DA1B6C0EC42B}"/>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9" name="TextBox 38">
            <a:extLst>
              <a:ext uri="{FF2B5EF4-FFF2-40B4-BE49-F238E27FC236}">
                <a16:creationId xmlns:a16="http://schemas.microsoft.com/office/drawing/2014/main" id="{F44477DF-71F3-C091-2B87-C2975D929658}"/>
              </a:ext>
            </a:extLst>
          </p:cNvPr>
          <p:cNvSpPr txBox="1"/>
          <p:nvPr/>
        </p:nvSpPr>
        <p:spPr>
          <a:xfrm>
            <a:off x="6219013" y="2462629"/>
            <a:ext cx="5438920" cy="830997"/>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تتمثل الفكرة في جعل الدراسة وممارسة الألعاب وأداء مهام الحياة اليومية أسهل على الجميع، حتى على ذوي الإعاقات. تدور الفكرة حول أداء المهام وممارسة الألعاب وأداء الامتحانات بدون أي نشاط جسدي، فقط باستخدام تقنية التعلم الآلي التي ستقوم بحفظ كل ما يفكرون به باستخدام تقنية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SVM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للتعلم الآلي.</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grpSp>
        <p:nvGrpSpPr>
          <p:cNvPr id="44" name="Group 43">
            <a:extLst>
              <a:ext uri="{FF2B5EF4-FFF2-40B4-BE49-F238E27FC236}">
                <a16:creationId xmlns:a16="http://schemas.microsoft.com/office/drawing/2014/main" id="{B3960C49-1678-41B4-E214-BFA6E63E6375}"/>
              </a:ext>
            </a:extLst>
          </p:cNvPr>
          <p:cNvGrpSpPr/>
          <p:nvPr/>
        </p:nvGrpSpPr>
        <p:grpSpPr>
          <a:xfrm>
            <a:off x="6096000" y="4888676"/>
            <a:ext cx="1822441" cy="412298"/>
            <a:chOff x="6828090" y="4956561"/>
            <a:chExt cx="2008261" cy="454337"/>
          </a:xfrm>
        </p:grpSpPr>
        <p:sp>
          <p:nvSpPr>
            <p:cNvPr id="45" name="Rectangle 44">
              <a:hlinkClick r:id="rId2"/>
              <a:extLst>
                <a:ext uri="{FF2B5EF4-FFF2-40B4-BE49-F238E27FC236}">
                  <a16:creationId xmlns:a16="http://schemas.microsoft.com/office/drawing/2014/main" id="{4B2B42C2-D022-A9EA-CCB2-8EFE1A77D206}"/>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CF86C28B-0CC6-64C9-E360-6EDA55BD6A00}"/>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47" name="Graphic 46" descr="Projector screen">
              <a:extLst>
                <a:ext uri="{FF2B5EF4-FFF2-40B4-BE49-F238E27FC236}">
                  <a16:creationId xmlns:a16="http://schemas.microsoft.com/office/drawing/2014/main" id="{1A5B2376-640F-2C10-9E26-2AB4E3FE64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graphicFrame>
        <p:nvGraphicFramePr>
          <p:cNvPr id="48" name="Table 22">
            <a:extLst>
              <a:ext uri="{FF2B5EF4-FFF2-40B4-BE49-F238E27FC236}">
                <a16:creationId xmlns:a16="http://schemas.microsoft.com/office/drawing/2014/main" id="{50C65BD8-C4B7-AB20-30E1-0810A678926A}"/>
              </a:ext>
            </a:extLst>
          </p:cNvPr>
          <p:cNvGraphicFramePr>
            <a:graphicFrameLocks noGrp="1"/>
          </p:cNvGraphicFramePr>
          <p:nvPr>
            <p:extLst>
              <p:ext uri="{D42A27DB-BD31-4B8C-83A1-F6EECF244321}">
                <p14:modId xmlns:p14="http://schemas.microsoft.com/office/powerpoint/2010/main" val="2093789919"/>
              </p:ext>
            </p:extLst>
          </p:nvPr>
        </p:nvGraphicFramePr>
        <p:xfrm>
          <a:off x="641158"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rtl="1"/>
                      <a:r>
                        <a:rPr lang="it-IT" sz="1200" b="1" dirty="0">
                          <a:solidFill>
                            <a:srgbClr val="666666"/>
                          </a:solidFill>
                          <a:latin typeface="DIN Next LT Arabic" panose="020B0503020203050203" pitchFamily="34" charset="-78"/>
                          <a:cs typeface="DIN Next LT Arabic" panose="020B0503020203050203" pitchFamily="34" charset="-78"/>
                        </a:rPr>
                        <a:t>Sham Awad Al Khalaf</a:t>
                      </a:r>
                    </a:p>
                    <a:p>
                      <a:pPr algn="r" rtl="1"/>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sham.work7@gmail.com</a:t>
                      </a:r>
                      <a:r>
                        <a:rPr lang="en-US" sz="1200" dirty="0">
                          <a:solidFill>
                            <a:srgbClr val="666666"/>
                          </a:solidFill>
                          <a:latin typeface="DIN Next LT Arabic" panose="020B0503020203050203" pitchFamily="34" charset="-78"/>
                          <a:cs typeface="DIN Next LT Arabic" panose="020B0503020203050203" pitchFamily="34" charset="-78"/>
                        </a:rPr>
                        <a:t> </a:t>
                      </a:r>
                    </a:p>
                  </a:txBody>
                  <a:tcPr/>
                </a:tc>
                <a:extLst>
                  <a:ext uri="{0D108BD9-81ED-4DB2-BD59-A6C34878D82A}">
                    <a16:rowId xmlns:a16="http://schemas.microsoft.com/office/drawing/2014/main" val="3085313351"/>
                  </a:ext>
                </a:extLst>
              </a:tr>
            </a:tbl>
          </a:graphicData>
        </a:graphic>
      </p:graphicFrame>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C7E7445D-A6B8-EE65-9401-35DC7957F4C5}"/>
              </a:ext>
            </a:extLst>
          </p:cNvPr>
          <p:cNvPicPr>
            <a:picLocks noChangeAspect="1"/>
          </p:cNvPicPr>
          <p:nvPr/>
        </p:nvPicPr>
        <p:blipFill>
          <a:blip r:embed="rId6"/>
          <a:stretch>
            <a:fillRect/>
          </a:stretch>
        </p:blipFill>
        <p:spPr>
          <a:xfrm>
            <a:off x="534067" y="650348"/>
            <a:ext cx="1486977" cy="991318"/>
          </a:xfrm>
          <a:prstGeom prst="rect">
            <a:avLst/>
          </a:prstGeom>
        </p:spPr>
      </p:pic>
      <p:sp>
        <p:nvSpPr>
          <p:cNvPr id="2" name="TextBox 1">
            <a:extLst>
              <a:ext uri="{FF2B5EF4-FFF2-40B4-BE49-F238E27FC236}">
                <a16:creationId xmlns:a16="http://schemas.microsoft.com/office/drawing/2014/main" id="{92F7AC69-7A64-3513-98CF-1CF817467F52}"/>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لمساعدة وتشجيع الطلاب على الاهتمام بمهارات البرمجة والتكنولوجيات الناشئة، ورفع كفاءتهم وجاهزيتهم في هذه المجالات؟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440243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سرعه ارتخاء الاعصاب</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015663"/>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الصرع هو اضطراب في الجهاز العصبي يحدث بسبب زيادة في الشحنات الكهربية بالمخ. يصيب الصرع 1 من 26 شخص في مرحلة ما من حياتهم.</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يُصاب بالصرع شخص واحد من كل 1,000 بالغ، وكذلك طفل من كل 4,500 طفل سنويًا. ووصل عدد المصابين إلى 50 مليون في عام 2017.</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إن فكرتنا هي جهاز يحتوي على مستشعر كهربي يبدأ بضخ الدواء للمريض بمجرد حدوث نوبة الصرع.</a:t>
            </a:r>
          </a:p>
        </p:txBody>
      </p:sp>
      <p:graphicFrame>
        <p:nvGraphicFramePr>
          <p:cNvPr id="9" name="Table 22">
            <a:extLst>
              <a:ext uri="{FF2B5EF4-FFF2-40B4-BE49-F238E27FC236}">
                <a16:creationId xmlns:a16="http://schemas.microsoft.com/office/drawing/2014/main" id="{83C8C182-6BCF-78B1-9EEE-E96EF9EBC045}"/>
              </a:ext>
            </a:extLst>
          </p:cNvPr>
          <p:cNvGraphicFramePr>
            <a:graphicFrameLocks noGrp="1"/>
          </p:cNvGraphicFramePr>
          <p:nvPr>
            <p:extLst>
              <p:ext uri="{D42A27DB-BD31-4B8C-83A1-F6EECF244321}">
                <p14:modId xmlns:p14="http://schemas.microsoft.com/office/powerpoint/2010/main" val="1731631145"/>
              </p:ext>
            </p:extLst>
          </p:nvPr>
        </p:nvGraphicFramePr>
        <p:xfrm>
          <a:off x="641152"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Maryam Ebraheim Mohamed Aldhanhani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al510zain@gmail.com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Mohamed Abou El Fetouh</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mohammadb0304@gmail.com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Rouzan Alaa Mohamed Elkady</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rozanalkady@gmail.com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332627477"/>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Shouq Shahab Mohamed Abdulla Baroun Al-ali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shouq107alali@gmail.com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74643707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Reim Mohamed Zaher Elsaid Elsawwah</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reemmzaher31@gmail.com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705554114"/>
                  </a:ext>
                </a:extLst>
              </a:tr>
            </a:tbl>
          </a:graphicData>
        </a:graphic>
      </p:graphicFrame>
      <p:pic>
        <p:nvPicPr>
          <p:cNvPr id="8" name="Picture 7">
            <a:extLst>
              <a:ext uri="{FF2B5EF4-FFF2-40B4-BE49-F238E27FC236}">
                <a16:creationId xmlns:a16="http://schemas.microsoft.com/office/drawing/2014/main" id="{E13DA93C-6ACD-F06E-2601-6350955E8184}"/>
              </a:ext>
            </a:extLst>
          </p:cNvPr>
          <p:cNvPicPr>
            <a:picLocks noChangeAspect="1"/>
          </p:cNvPicPr>
          <p:nvPr/>
        </p:nvPicPr>
        <p:blipFill>
          <a:blip r:embed="rId10"/>
          <a:stretch>
            <a:fillRect/>
          </a:stretch>
        </p:blipFill>
        <p:spPr>
          <a:xfrm>
            <a:off x="534064" y="647810"/>
            <a:ext cx="1486979" cy="991319"/>
          </a:xfrm>
          <a:prstGeom prst="rect">
            <a:avLst/>
          </a:prstGeom>
        </p:spPr>
      </p:pic>
      <p:sp>
        <p:nvSpPr>
          <p:cNvPr id="10" name="TextBox 9">
            <a:extLst>
              <a:ext uri="{FF2B5EF4-FFF2-40B4-BE49-F238E27FC236}">
                <a16:creationId xmlns:a16="http://schemas.microsoft.com/office/drawing/2014/main" id="{A17E79E5-6A7B-4965-95E4-715140A1977B}"/>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BA6D28D0-6BA3-C285-4A71-F2EE5877971B}"/>
              </a:ext>
            </a:extLst>
          </p:cNvPr>
          <p:cNvSpPr txBox="1"/>
          <p:nvPr/>
        </p:nvSpPr>
        <p:spPr>
          <a:xfrm>
            <a:off x="6096000" y="1290918"/>
            <a:ext cx="5561934" cy="1015663"/>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الحد من انتشار الأمراض المزمنة والغير معدية باستخدام التطبيقات والتكنولوجيات الحديثة؟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436987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مكعب إف</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516073"/>
          </a:xfrm>
          <a:prstGeom prst="rect">
            <a:avLst/>
          </a:prstGeom>
          <a:noFill/>
        </p:spPr>
        <p:txBody>
          <a:bodyPr wrap="square" rtlCol="0">
            <a:spAutoFit/>
          </a:bodyPr>
          <a:lstStyle/>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محطات صحية مزودة بمخططات للياقة البدنية لليوجا والأيروبكس وغير ذلك الكثير.</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1- نموذج </a:t>
            </a:r>
            <a:r>
              <a:rPr lang="en-US" sz="1050" dirty="0">
                <a:solidFill>
                  <a:schemeClr val="tx1">
                    <a:lumMod val="65000"/>
                    <a:lumOff val="35000"/>
                  </a:schemeClr>
                </a:solidFill>
                <a:latin typeface="DIN Next LT Arabic" panose="020B0503020203050203" pitchFamily="34" charset="-78"/>
                <a:cs typeface="DIN Next LT Arabic" panose="020B0503020203050203" pitchFamily="34" charset="-78"/>
              </a:rPr>
              <a:t>AI Computer Vision </a:t>
            </a:r>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لتحديد الوضع:</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يستخدم هذا النموذج </a:t>
            </a:r>
            <a:r>
              <a:rPr lang="en-US" sz="1050" dirty="0" err="1">
                <a:solidFill>
                  <a:schemeClr val="tx1">
                    <a:lumMod val="65000"/>
                    <a:lumOff val="35000"/>
                  </a:schemeClr>
                </a:solidFill>
                <a:latin typeface="DIN Next LT Arabic" panose="020B0503020203050203" pitchFamily="34" charset="-78"/>
                <a:cs typeface="DIN Next LT Arabic" panose="020B0503020203050203" pitchFamily="34" charset="-78"/>
              </a:rPr>
              <a:t>MediaPipe</a:t>
            </a:r>
            <a:r>
              <a:rPr lang="en-US" sz="1050" dirty="0">
                <a:solidFill>
                  <a:schemeClr val="tx1">
                    <a:lumMod val="65000"/>
                    <a:lumOff val="35000"/>
                  </a:schemeClr>
                </a:solidFill>
                <a:latin typeface="DIN Next LT Arabic" panose="020B0503020203050203" pitchFamily="34" charset="-78"/>
                <a:cs typeface="DIN Next LT Arabic" panose="020B0503020203050203" pitchFamily="34" charset="-78"/>
              </a:rPr>
              <a:t> CV Library </a:t>
            </a:r>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لرصد وضع مفاصل المستخدم. يسخدم منتجنا هذا النموذج لتصحيح أوضاع اليوجا، والعمل كعداد، وكذلك الحصول على البيانات المفيدة التي تساهم في المجتمع الطبي للبيانات المفتوحة.</a:t>
            </a:r>
          </a:p>
          <a:p>
            <a:pPr algn="just" rtl="1"/>
            <a:endPar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2- منصات توليد الطاقة:</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يحتوي منتجنا على منصة كهروضغطية يمكنها تحويل حركات مستخدمينا إلى طاقة كهربية. ويمكننا تخزين هذه الطاقة في بطارية متجددة لزيادة قدرة الشحن الخاصة بمحطتنا والعمل كمصدر للطاقة للمجتمع.</a:t>
            </a:r>
          </a:p>
          <a:p>
            <a:pPr algn="just" rtl="1"/>
            <a:endPar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3- تطبيق مزود ببرنامج مكافآت:</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يحتوي منتجنا على تطبيق مصاحب حيث يمكن للمستخدمين التفاعل مع منتجاتنا، وعرض تقدم لياقتهم البدنية، وكذلك جمع المكافآت وفقًا للطاقة التي قاموا بتوليدها أثناء تدريباتهم. تم تصميم التطبيق باستخدام </a:t>
            </a:r>
            <a:r>
              <a:rPr lang="en-US" sz="1050" dirty="0">
                <a:solidFill>
                  <a:schemeClr val="tx1">
                    <a:lumMod val="65000"/>
                    <a:lumOff val="35000"/>
                  </a:schemeClr>
                </a:solidFill>
                <a:latin typeface="DIN Next LT Arabic" panose="020B0503020203050203" pitchFamily="34" charset="-78"/>
                <a:cs typeface="DIN Next LT Arabic" panose="020B0503020203050203" pitchFamily="34" charset="-78"/>
              </a:rPr>
              <a:t>React Native </a:t>
            </a:r>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ويستخدم </a:t>
            </a:r>
            <a:r>
              <a:rPr lang="en-US" sz="1050" dirty="0">
                <a:solidFill>
                  <a:schemeClr val="tx1">
                    <a:lumMod val="65000"/>
                    <a:lumOff val="35000"/>
                  </a:schemeClr>
                </a:solidFill>
                <a:latin typeface="DIN Next LT Arabic" panose="020B0503020203050203" pitchFamily="34" charset="-78"/>
                <a:cs typeface="DIN Next LT Arabic" panose="020B0503020203050203" pitchFamily="34" charset="-78"/>
              </a:rPr>
              <a:t>Firebase </a:t>
            </a:r>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كتقنية خلفية لتخزين واسترجاع البيانات، وإدارة حسابات المستخدمين للتوثيق، مما يضمن أمان البيانات التام للمستخدمين.</a:t>
            </a:r>
          </a:p>
        </p:txBody>
      </p:sp>
      <p:graphicFrame>
        <p:nvGraphicFramePr>
          <p:cNvPr id="10" name="Table 22">
            <a:extLst>
              <a:ext uri="{FF2B5EF4-FFF2-40B4-BE49-F238E27FC236}">
                <a16:creationId xmlns:a16="http://schemas.microsoft.com/office/drawing/2014/main" id="{659913FA-8430-ACA2-F554-BC4DE037E4E1}"/>
              </a:ext>
            </a:extLst>
          </p:cNvPr>
          <p:cNvGraphicFramePr>
            <a:graphicFrameLocks noGrp="1"/>
          </p:cNvGraphicFramePr>
          <p:nvPr>
            <p:extLst>
              <p:ext uri="{D42A27DB-BD31-4B8C-83A1-F6EECF244321}">
                <p14:modId xmlns:p14="http://schemas.microsoft.com/office/powerpoint/2010/main" val="857712709"/>
              </p:ext>
            </p:extLst>
          </p:nvPr>
        </p:nvGraphicFramePr>
        <p:xfrm>
          <a:off x="641152"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Sanjana Varma Muraleedharan Girish Kumar</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sanvarma411@gmail.com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Numa Sayeda Mohideen Pitchai Syed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numasayeda2003@gmail.com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Mohammed Numan Mohideen Pitchai Syed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numan0603@hotmail.com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332627477"/>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Dhruv Raghu Prasad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dhruv.raghu29@gmail.com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746437073"/>
                  </a:ext>
                </a:extLst>
              </a:tr>
            </a:tbl>
          </a:graphicData>
        </a:graphic>
      </p:graphicFrame>
      <p:pic>
        <p:nvPicPr>
          <p:cNvPr id="8" name="Picture 7">
            <a:extLst>
              <a:ext uri="{FF2B5EF4-FFF2-40B4-BE49-F238E27FC236}">
                <a16:creationId xmlns:a16="http://schemas.microsoft.com/office/drawing/2014/main" id="{9EB925A7-B554-E8FC-48A4-3AB96D5EB320}"/>
              </a:ext>
            </a:extLst>
          </p:cNvPr>
          <p:cNvPicPr>
            <a:picLocks noChangeAspect="1"/>
          </p:cNvPicPr>
          <p:nvPr/>
        </p:nvPicPr>
        <p:blipFill>
          <a:blip r:embed="rId9"/>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1376C399-2A24-D050-FCCC-D61F61BC5C26}"/>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1ACE09CB-8802-B0B7-C19F-B1A7046F7814}"/>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الطرق والوسائل المناسبة لمساعدة وتشجيع أفراد المجتمع على إتباع عادات صحية سليمة ومفيدة؟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4087105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ساندتيك</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830997"/>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ساندتيك هو تطبيق على الهاتف يتيح الفرصة لعشاق البر والصحراء بالوصول الى الاماكن الهادئة والجميلة في الصحراء عن طريق توفير مداخل ومخارج خاصة لمستخدمي التطبيق، ايضاً من خلال هذا التطبيق يمكن للمستخدمين تحديد الاماكن الخطرة في الصحراء لباقي المستخدمين والتي تساعدهم بالحفاظ على سلامتهم و سلامة من معهم </a:t>
            </a:r>
          </a:p>
        </p:txBody>
      </p:sp>
      <p:graphicFrame>
        <p:nvGraphicFramePr>
          <p:cNvPr id="9" name="Table 22">
            <a:extLst>
              <a:ext uri="{FF2B5EF4-FFF2-40B4-BE49-F238E27FC236}">
                <a16:creationId xmlns:a16="http://schemas.microsoft.com/office/drawing/2014/main" id="{8B949552-8034-2B46-E633-92E5E5A9F12F}"/>
              </a:ext>
            </a:extLst>
          </p:cNvPr>
          <p:cNvGraphicFramePr>
            <a:graphicFrameLocks noGrp="1"/>
          </p:cNvGraphicFramePr>
          <p:nvPr>
            <p:extLst>
              <p:ext uri="{D42A27DB-BD31-4B8C-83A1-F6EECF244321}">
                <p14:modId xmlns:p14="http://schemas.microsoft.com/office/powerpoint/2010/main" val="3193718364"/>
              </p:ext>
            </p:extLst>
          </p:nvPr>
        </p:nvGraphicFramePr>
        <p:xfrm>
          <a:off x="641151"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Riyadh Bilal Riyadh Alaawad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riyadhb.alawad@warbaco.com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Mohamed Yasser Mohamed Ali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mohammedyasser62@gmail.com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bl>
          </a:graphicData>
        </a:graphic>
      </p:graphicFrame>
      <p:pic>
        <p:nvPicPr>
          <p:cNvPr id="8" name="Picture 7">
            <a:extLst>
              <a:ext uri="{FF2B5EF4-FFF2-40B4-BE49-F238E27FC236}">
                <a16:creationId xmlns:a16="http://schemas.microsoft.com/office/drawing/2014/main" id="{B76E5ABD-4C94-7998-33A5-17A61D06890D}"/>
              </a:ext>
            </a:extLst>
          </p:cNvPr>
          <p:cNvPicPr>
            <a:picLocks noChangeAspect="1"/>
          </p:cNvPicPr>
          <p:nvPr/>
        </p:nvPicPr>
        <p:blipFill>
          <a:blip r:embed="rId7"/>
          <a:stretch>
            <a:fillRect/>
          </a:stretch>
        </p:blipFill>
        <p:spPr>
          <a:xfrm>
            <a:off x="534063" y="647809"/>
            <a:ext cx="1486979" cy="991319"/>
          </a:xfrm>
          <a:prstGeom prst="rect">
            <a:avLst/>
          </a:prstGeom>
        </p:spPr>
      </p:pic>
      <p:sp>
        <p:nvSpPr>
          <p:cNvPr id="10" name="TextBox 9">
            <a:extLst>
              <a:ext uri="{FF2B5EF4-FFF2-40B4-BE49-F238E27FC236}">
                <a16:creationId xmlns:a16="http://schemas.microsoft.com/office/drawing/2014/main" id="{19D21317-E3AD-96B3-6056-B0CCFBEB9C3B}"/>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291ABF31-81D3-5035-075C-A845D3BB4358}"/>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لقياس أثر جميع الأنشطة الرئيسية في قطاع السياحة وكذلك تجربة السائح (التخطيط للزيارة إلى- المغادرة) على البيئة والتغير المناخي؟</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5261809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أوفردوز</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46166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هو سوار ذكي لقياس وتتبع مستويات السكر في الدم لدي الأطفال المصابين بمرض السكري، حيث يحتوي السوار على مستشعرات يمكنها إرسال إشعارات أو تنبيهات إلى الآباء والمستشفيات.</a:t>
            </a:r>
          </a:p>
        </p:txBody>
      </p:sp>
      <p:graphicFrame>
        <p:nvGraphicFramePr>
          <p:cNvPr id="10" name="Table 22">
            <a:extLst>
              <a:ext uri="{FF2B5EF4-FFF2-40B4-BE49-F238E27FC236}">
                <a16:creationId xmlns:a16="http://schemas.microsoft.com/office/drawing/2014/main" id="{80B28830-7A53-388A-0623-6843BB3D3065}"/>
              </a:ext>
            </a:extLst>
          </p:cNvPr>
          <p:cNvGraphicFramePr>
            <a:graphicFrameLocks noGrp="1"/>
          </p:cNvGraphicFramePr>
          <p:nvPr>
            <p:extLst>
              <p:ext uri="{D42A27DB-BD31-4B8C-83A1-F6EECF244321}">
                <p14:modId xmlns:p14="http://schemas.microsoft.com/office/powerpoint/2010/main" val="4068780629"/>
              </p:ext>
            </p:extLst>
          </p:nvPr>
        </p:nvGraphicFramePr>
        <p:xfrm>
          <a:off x="641150" y="2354166"/>
          <a:ext cx="3847071" cy="1938363"/>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Ahmad Mohd Hasan Salahat</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ahmedsalahat65@gmail.com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Mahmoud Mohammad Maetouk</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mahmoud.matook@gmail.com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Ahmed Zaouali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azaouali121@gmail.com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9217732"/>
                  </a:ext>
                </a:extLst>
              </a:tr>
            </a:tbl>
          </a:graphicData>
        </a:graphic>
      </p:graphicFrame>
      <p:pic>
        <p:nvPicPr>
          <p:cNvPr id="8" name="Picture 7">
            <a:extLst>
              <a:ext uri="{FF2B5EF4-FFF2-40B4-BE49-F238E27FC236}">
                <a16:creationId xmlns:a16="http://schemas.microsoft.com/office/drawing/2014/main" id="{357BE17F-B420-461C-F3DC-25D9944A0420}"/>
              </a:ext>
            </a:extLst>
          </p:cNvPr>
          <p:cNvPicPr>
            <a:picLocks noChangeAspect="1"/>
          </p:cNvPicPr>
          <p:nvPr/>
        </p:nvPicPr>
        <p:blipFill>
          <a:blip r:embed="rId8"/>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EACFEE7B-0445-EEF2-FCA7-EA083E5010AB}"/>
              </a:ext>
            </a:extLst>
          </p:cNvPr>
          <p:cNvSpPr txBox="1"/>
          <p:nvPr/>
        </p:nvSpPr>
        <p:spPr>
          <a:xfrm>
            <a:off x="6096000" y="953970"/>
            <a:ext cx="5561934" cy="523220"/>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D785BA94-EBA5-597D-2FEC-D651453FE238}"/>
              </a:ext>
            </a:extLst>
          </p:cNvPr>
          <p:cNvSpPr txBox="1"/>
          <p:nvPr/>
        </p:nvSpPr>
        <p:spPr>
          <a:xfrm>
            <a:off x="6096000" y="1290918"/>
            <a:ext cx="5561934" cy="646331"/>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الحد من انتشار الأمراض المزمنة والغير معدية باستخدام التطبيقات والتكنولوجيات الحديثة؟</a:t>
            </a: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253485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إتش دبليو تيم 7</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46166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استخدام نموذج قائم على الذكاء الاصطناعي للتعرف على مشاعر الركاب وإدخالها إلى منصة تزودنا بمعلومات مفيدة عن تجربتهم من أجل تحسينها.</a:t>
            </a:r>
          </a:p>
        </p:txBody>
      </p:sp>
      <p:graphicFrame>
        <p:nvGraphicFramePr>
          <p:cNvPr id="9" name="Table 22">
            <a:extLst>
              <a:ext uri="{FF2B5EF4-FFF2-40B4-BE49-F238E27FC236}">
                <a16:creationId xmlns:a16="http://schemas.microsoft.com/office/drawing/2014/main" id="{4CA5FCD7-902E-03C7-83C2-A5C3016DD9AC}"/>
              </a:ext>
            </a:extLst>
          </p:cNvPr>
          <p:cNvGraphicFramePr>
            <a:graphicFrameLocks noGrp="1"/>
          </p:cNvGraphicFramePr>
          <p:nvPr>
            <p:extLst>
              <p:ext uri="{D42A27DB-BD31-4B8C-83A1-F6EECF244321}">
                <p14:modId xmlns:p14="http://schemas.microsoft.com/office/powerpoint/2010/main" val="2078873593"/>
              </p:ext>
            </p:extLst>
          </p:nvPr>
        </p:nvGraphicFramePr>
        <p:xfrm>
          <a:off x="641149"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Mohammedsadiq Bagalkot</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sadiqshabbir4@gmail.com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Amaan Nadir Usmani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amaanusmani@gmail.com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Yasser Arif Sayed Arif Yusuf</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sayedyasser2@gmail.com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9217732"/>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Svedha</a:t>
                      </a:r>
                      <a:r>
                        <a:rPr lang="en-US" sz="1200" b="1" dirty="0">
                          <a:solidFill>
                            <a:srgbClr val="666666"/>
                          </a:solidFill>
                          <a:latin typeface="DIN Next LT Arabic" panose="020B0503020203050203" pitchFamily="34" charset="-78"/>
                          <a:cs typeface="DIN Next LT Arabic" panose="020B0503020203050203" pitchFamily="34" charset="-78"/>
                        </a:rPr>
                        <a:t> Ashok Kumar</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svedhaashok03@gmail.com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781411436"/>
                  </a:ext>
                </a:extLst>
              </a:tr>
            </a:tbl>
          </a:graphicData>
        </a:graphic>
      </p:graphicFrame>
      <p:pic>
        <p:nvPicPr>
          <p:cNvPr id="8" name="Picture 7">
            <a:extLst>
              <a:ext uri="{FF2B5EF4-FFF2-40B4-BE49-F238E27FC236}">
                <a16:creationId xmlns:a16="http://schemas.microsoft.com/office/drawing/2014/main" id="{30C59B19-C104-1917-263E-66A96B322662}"/>
              </a:ext>
            </a:extLst>
          </p:cNvPr>
          <p:cNvPicPr>
            <a:picLocks noChangeAspect="1"/>
          </p:cNvPicPr>
          <p:nvPr/>
        </p:nvPicPr>
        <p:blipFill>
          <a:blip r:embed="rId9"/>
          <a:stretch>
            <a:fillRect/>
          </a:stretch>
        </p:blipFill>
        <p:spPr>
          <a:xfrm>
            <a:off x="534063" y="647809"/>
            <a:ext cx="1486979" cy="991319"/>
          </a:xfrm>
          <a:prstGeom prst="rect">
            <a:avLst/>
          </a:prstGeom>
        </p:spPr>
      </p:pic>
      <p:sp>
        <p:nvSpPr>
          <p:cNvPr id="10" name="TextBox 9">
            <a:extLst>
              <a:ext uri="{FF2B5EF4-FFF2-40B4-BE49-F238E27FC236}">
                <a16:creationId xmlns:a16="http://schemas.microsoft.com/office/drawing/2014/main" id="{80C043F9-9257-6344-7F8E-DCE28CD431AB}"/>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04DF38A4-C226-5E8D-4E09-921A304ADDEF}"/>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التعرف على سلوكيات وردود أفعال ومشاعر المسافرين عبر مطارات دبي خلال رحلتهم داخل المطار لتحسين تجربتهم؟ (مجتمع سعيد ومتماسك)</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295827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راقب</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38499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راقب هو نظام يهدف إلى تقليل الحوادث والإصابات باستخدام نظام كاميرا يعمل بالذكاء الاصطناعي لتحليل كل التفاصيل الصغيرة عن الحوادث المحتملة والفعلية والحد من الازدحام المروري. يحتوي النظام على طرف على شكل حرف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L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يساعد على إدارة الحادثة الحالية وتجنب أي تعقيدات على الطريق قد تنتج عنها، وكذلك نظام يعمل كحاجز بين الطرق المعاكسة يفتح فقط عند تطبيق القانون لتقليل وقت الاستجابة. كذلك يحتوي على إشارات سرعة رقمية والتي تقلل من سعرة الطرق السريعة تلقائيًا في حالة الحوادث أو الحالات الطارئة، وبالتالي يمكن تجنب الحوادث والأضرار الجانبية لها.</a:t>
            </a:r>
          </a:p>
        </p:txBody>
      </p:sp>
      <p:graphicFrame>
        <p:nvGraphicFramePr>
          <p:cNvPr id="10" name="Table 22">
            <a:extLst>
              <a:ext uri="{FF2B5EF4-FFF2-40B4-BE49-F238E27FC236}">
                <a16:creationId xmlns:a16="http://schemas.microsoft.com/office/drawing/2014/main" id="{5DA95F7B-DF89-C74A-CB86-A63344F4DB05}"/>
              </a:ext>
            </a:extLst>
          </p:cNvPr>
          <p:cNvGraphicFramePr>
            <a:graphicFrameLocks noGrp="1"/>
          </p:cNvGraphicFramePr>
          <p:nvPr>
            <p:extLst>
              <p:ext uri="{D42A27DB-BD31-4B8C-83A1-F6EECF244321}">
                <p14:modId xmlns:p14="http://schemas.microsoft.com/office/powerpoint/2010/main" val="1003136653"/>
              </p:ext>
            </p:extLst>
          </p:nvPr>
        </p:nvGraphicFramePr>
        <p:xfrm>
          <a:off x="641148" y="2354166"/>
          <a:ext cx="3847071" cy="1938363"/>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Ibrahim Ayman Abdel Razzaq</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ibraalteany123@gmail.com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Laith Hamza Othman Badwan</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laith.badwan.7@gmail.com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Mohannad</a:t>
                      </a:r>
                      <a:r>
                        <a:rPr lang="en-US" sz="1200" b="1" dirty="0">
                          <a:solidFill>
                            <a:srgbClr val="666666"/>
                          </a:solidFill>
                          <a:latin typeface="DIN Next LT Arabic" panose="020B0503020203050203" pitchFamily="34" charset="-78"/>
                          <a:cs typeface="DIN Next LT Arabic" panose="020B0503020203050203" pitchFamily="34" charset="-78"/>
                        </a:rPr>
                        <a:t> Hussam M </a:t>
                      </a:r>
                      <a:r>
                        <a:rPr lang="en-US" sz="1200" b="1" dirty="0" err="1">
                          <a:solidFill>
                            <a:srgbClr val="666666"/>
                          </a:solidFill>
                          <a:latin typeface="DIN Next LT Arabic" panose="020B0503020203050203" pitchFamily="34" charset="-78"/>
                          <a:cs typeface="DIN Next LT Arabic" panose="020B0503020203050203" pitchFamily="34" charset="-78"/>
                        </a:rPr>
                        <a:t>Almasri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xmood.skate@gmail.com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9217732"/>
                  </a:ext>
                </a:extLst>
              </a:tr>
            </a:tbl>
          </a:graphicData>
        </a:graphic>
      </p:graphicFrame>
      <p:pic>
        <p:nvPicPr>
          <p:cNvPr id="8" name="Picture 7">
            <a:extLst>
              <a:ext uri="{FF2B5EF4-FFF2-40B4-BE49-F238E27FC236}">
                <a16:creationId xmlns:a16="http://schemas.microsoft.com/office/drawing/2014/main" id="{0EA67C92-E16F-7489-41C8-223FB665C6F6}"/>
              </a:ext>
            </a:extLst>
          </p:cNvPr>
          <p:cNvPicPr>
            <a:picLocks noChangeAspect="1"/>
          </p:cNvPicPr>
          <p:nvPr/>
        </p:nvPicPr>
        <p:blipFill>
          <a:blip r:embed="rId8"/>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EC8C9BC1-4CEE-7C87-3449-974DB819437F}"/>
              </a:ext>
            </a:extLst>
          </p:cNvPr>
          <p:cNvSpPr txBox="1"/>
          <p:nvPr/>
        </p:nvSpPr>
        <p:spPr>
          <a:xfrm>
            <a:off x="6096000" y="953970"/>
            <a:ext cx="5561934" cy="523220"/>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916A531C-0D68-367F-EEFD-0BAC58446D43}"/>
              </a:ext>
            </a:extLst>
          </p:cNvPr>
          <p:cNvSpPr txBox="1"/>
          <p:nvPr/>
        </p:nvSpPr>
        <p:spPr>
          <a:xfrm>
            <a:off x="6096000" y="1290918"/>
            <a:ext cx="5561934" cy="646331"/>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يمكننا تقديم خدمات اسعافية حسب تصنيف ونوعية وأولوية الحالات الطارئة و انقاذها بشكل سريع من خلال الاستفادة الامثل للموارد المتاحة؟</a:t>
            </a: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228202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ميتا فلو</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569660"/>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يتمثل مشروعنا المقترح في تطوير منصة تتضمن لعبة افتراضية تفاعلية تساعد الأفراد على الاستعداد لبدء شركاتهم الناشئة من خلال محاكاة مجموعة كبيرة من سيناريوهات العالم الحقيقي؛ من تقلبات السوق إلى الأسعار الغير متوقعة وذلك لحل تحدي المركز الاتحادي للإحصاء والتنافسية. من خلال استخدام عمليات المحاكاة القائمة على البيانات، توفر اللعبة رؤى ومعلومات عن المجالات الرئيسية كالقيادة وإدارة الفريق والتخطيط المالي. كذلك توفر اللعبة تجربة شاملة إلى اللاعبين للتدرب على اتخاذ القرارات واتخاذ المخاطر وحل المشكلات، مما يمكنهم من التعلم من أخطائهم وتحسين استراتيجياتهم قبل إطلاق شركاتهم الفعلية. إن هدفنا هو توفير بيئة تعليمية آمنة لرواد الأعمال لاكتساب المهارات والمعرفة الضرورية للنجاح في العالم الحقيقي.</a:t>
            </a:r>
          </a:p>
        </p:txBody>
      </p:sp>
      <p:graphicFrame>
        <p:nvGraphicFramePr>
          <p:cNvPr id="9" name="Table 22">
            <a:extLst>
              <a:ext uri="{FF2B5EF4-FFF2-40B4-BE49-F238E27FC236}">
                <a16:creationId xmlns:a16="http://schemas.microsoft.com/office/drawing/2014/main" id="{2B7C20E8-5947-368A-A414-1FE010BA74DF}"/>
              </a:ext>
            </a:extLst>
          </p:cNvPr>
          <p:cNvGraphicFramePr>
            <a:graphicFrameLocks noGrp="1"/>
          </p:cNvGraphicFramePr>
          <p:nvPr>
            <p:extLst>
              <p:ext uri="{D42A27DB-BD31-4B8C-83A1-F6EECF244321}">
                <p14:modId xmlns:p14="http://schemas.microsoft.com/office/powerpoint/2010/main" val="3195831590"/>
              </p:ext>
            </p:extLst>
          </p:nvPr>
        </p:nvGraphicFramePr>
        <p:xfrm>
          <a:off x="641147"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Sondos Mahmoud Yousef Bsharat</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sondosmah1234@gmail.com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Mayar Mohamed Ramzy Hassan Mohamed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merobratz26@gmail.com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Abeedallah</a:t>
                      </a:r>
                      <a:r>
                        <a:rPr lang="en-US" sz="1200" b="1" dirty="0">
                          <a:solidFill>
                            <a:srgbClr val="666666"/>
                          </a:solidFill>
                          <a:latin typeface="DIN Next LT Arabic" panose="020B0503020203050203" pitchFamily="34" charset="-78"/>
                          <a:cs typeface="DIN Next LT Arabic" panose="020B0503020203050203" pitchFamily="34" charset="-78"/>
                        </a:rPr>
                        <a:t> Mohammed </a:t>
                      </a:r>
                      <a:r>
                        <a:rPr lang="en-US" sz="1200" b="1" dirty="0" err="1">
                          <a:solidFill>
                            <a:srgbClr val="666666"/>
                          </a:solidFill>
                          <a:latin typeface="DIN Next LT Arabic" panose="020B0503020203050203" pitchFamily="34" charset="-78"/>
                          <a:cs typeface="DIN Next LT Arabic" panose="020B0503020203050203" pitchFamily="34" charset="-78"/>
                        </a:rPr>
                        <a:t>Abdelhalim</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Saafan</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obidsaafan@hotmail.com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9217732"/>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Abdullah Omar </a:t>
                      </a:r>
                      <a:r>
                        <a:rPr lang="en-US" sz="1200" b="1" dirty="0" err="1">
                          <a:solidFill>
                            <a:srgbClr val="666666"/>
                          </a:solidFill>
                          <a:latin typeface="DIN Next LT Arabic" panose="020B0503020203050203" pitchFamily="34" charset="-78"/>
                          <a:cs typeface="DIN Next LT Arabic" panose="020B0503020203050203" pitchFamily="34" charset="-78"/>
                        </a:rPr>
                        <a:t>Abdulazeez</a:t>
                      </a:r>
                      <a:r>
                        <a:rPr lang="en-US" sz="1200" b="1" dirty="0">
                          <a:solidFill>
                            <a:srgbClr val="666666"/>
                          </a:solidFill>
                          <a:latin typeface="DIN Next LT Arabic" panose="020B0503020203050203" pitchFamily="34" charset="-78"/>
                          <a:cs typeface="DIN Next LT Arabic" panose="020B0503020203050203" pitchFamily="34" charset="-78"/>
                        </a:rPr>
                        <a:t> Al</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aabdallah87@gmail.com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906598405"/>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Maryam Al</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maryamhisham12@gmail.com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811288902"/>
                  </a:ext>
                </a:extLst>
              </a:tr>
            </a:tbl>
          </a:graphicData>
        </a:graphic>
      </p:graphicFrame>
      <p:pic>
        <p:nvPicPr>
          <p:cNvPr id="8" name="Picture 7">
            <a:extLst>
              <a:ext uri="{FF2B5EF4-FFF2-40B4-BE49-F238E27FC236}">
                <a16:creationId xmlns:a16="http://schemas.microsoft.com/office/drawing/2014/main" id="{162921C7-6085-4D8B-CBCA-8BD710BBB338}"/>
              </a:ext>
            </a:extLst>
          </p:cNvPr>
          <p:cNvPicPr>
            <a:picLocks noChangeAspect="1"/>
          </p:cNvPicPr>
          <p:nvPr/>
        </p:nvPicPr>
        <p:blipFill>
          <a:blip r:embed="rId10"/>
          <a:stretch>
            <a:fillRect/>
          </a:stretch>
        </p:blipFill>
        <p:spPr>
          <a:xfrm>
            <a:off x="534063" y="647809"/>
            <a:ext cx="1486979" cy="991319"/>
          </a:xfrm>
          <a:prstGeom prst="rect">
            <a:avLst/>
          </a:prstGeom>
        </p:spPr>
      </p:pic>
      <p:sp>
        <p:nvSpPr>
          <p:cNvPr id="10" name="TextBox 9">
            <a:extLst>
              <a:ext uri="{FF2B5EF4-FFF2-40B4-BE49-F238E27FC236}">
                <a16:creationId xmlns:a16="http://schemas.microsoft.com/office/drawing/2014/main" id="{94743550-84A3-4A01-10E5-B4046DE211CA}"/>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EB15FB1C-4A61-3AEA-FF68-5C2ED33122A8}"/>
              </a:ext>
            </a:extLst>
          </p:cNvPr>
          <p:cNvSpPr txBox="1"/>
          <p:nvPr/>
        </p:nvSpPr>
        <p:spPr>
          <a:xfrm>
            <a:off x="6096000" y="1290918"/>
            <a:ext cx="5561934" cy="1015663"/>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ماهي الأدوات والحلول المقترحة التي تساعد في استخدام وتوظيف البيانات والمعلومات الرسمية المتاحة في اتخاذ القرارات الصحيحة؟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571128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ناشن آيز</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754326"/>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نوفر تطبيق لمقدمي الخدمات مثل مرافق المطارات، والذي يستخدم تقنيات الذكاء الاصطناعي، وإنترنت الأشياء، وروبوت المحادثة الذكي لتحديد مشاعر وسلوكيات المسافرين بدقة تنافسية باستخدام الكاميرات، والهواتف الذكية، والساعات الذكية. مما يوفر للإدارة رؤية عن المناطق التي يشعر فيها الأشخاص بالسعادة أو عدم الراحة، وكذلك يسمح لهم باستخدام هذه البيانات لتطوير تجربة الأشخاص في هذه المناطق. كذلك يقوم الحل بإعلام الموظفين بأي عقبات ويقترح عليهم أفضل الإجراءات التي يمكن اتخاذها على المدى القصير لتطوير تجربة المستخدمين. وأخيرًا، تم تصميم منصة اجتماعية ولدى المستخدمين حرية الاشتراك بها، مما يخلق عالمًا هجينًا (افتراضيًا وكذلك على أرض الواقع) للمسافرين حيث يمكنهم عرض واستقبال المساعدة من المسافرين الآخرين مما يعزز تماسك المجتمع.</a:t>
            </a:r>
          </a:p>
        </p:txBody>
      </p:sp>
      <p:graphicFrame>
        <p:nvGraphicFramePr>
          <p:cNvPr id="10" name="Table 22">
            <a:extLst>
              <a:ext uri="{FF2B5EF4-FFF2-40B4-BE49-F238E27FC236}">
                <a16:creationId xmlns:a16="http://schemas.microsoft.com/office/drawing/2014/main" id="{2BD37626-F842-91E6-AD51-AD6C6400D3C2}"/>
              </a:ext>
            </a:extLst>
          </p:cNvPr>
          <p:cNvGraphicFramePr>
            <a:graphicFrameLocks noGrp="1"/>
          </p:cNvGraphicFramePr>
          <p:nvPr>
            <p:extLst>
              <p:ext uri="{D42A27DB-BD31-4B8C-83A1-F6EECF244321}">
                <p14:modId xmlns:p14="http://schemas.microsoft.com/office/powerpoint/2010/main" val="1225059061"/>
              </p:ext>
            </p:extLst>
          </p:nvPr>
        </p:nvGraphicFramePr>
        <p:xfrm>
          <a:off x="620937" y="2354166"/>
          <a:ext cx="3847071" cy="1938363"/>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Abdel Gafoor Salah Eddine Haddad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100049699@ku.ac.ae</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Ahmad Shaker Obaid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a-s.obeid@hotmail.com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Yusra Mohsen Omar </a:t>
                      </a:r>
                      <a:r>
                        <a:rPr lang="en-US" sz="1200" b="1" dirty="0" err="1">
                          <a:solidFill>
                            <a:srgbClr val="666666"/>
                          </a:solidFill>
                          <a:latin typeface="DIN Next LT Arabic" panose="020B0503020203050203" pitchFamily="34" charset="-78"/>
                          <a:cs typeface="DIN Next LT Arabic" panose="020B0503020203050203" pitchFamily="34" charset="-78"/>
                        </a:rPr>
                        <a:t>Bamatraf</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Alkendi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yusra.alkendi@hotmail.com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9217732"/>
                  </a:ext>
                </a:extLst>
              </a:tr>
            </a:tbl>
          </a:graphicData>
        </a:graphic>
      </p:graphicFrame>
      <p:pic>
        <p:nvPicPr>
          <p:cNvPr id="8" name="Picture 7">
            <a:extLst>
              <a:ext uri="{FF2B5EF4-FFF2-40B4-BE49-F238E27FC236}">
                <a16:creationId xmlns:a16="http://schemas.microsoft.com/office/drawing/2014/main" id="{9F49A457-DEE1-68CC-769A-028EE496A03F}"/>
              </a:ext>
            </a:extLst>
          </p:cNvPr>
          <p:cNvPicPr>
            <a:picLocks noChangeAspect="1"/>
          </p:cNvPicPr>
          <p:nvPr/>
        </p:nvPicPr>
        <p:blipFill>
          <a:blip r:embed="rId8"/>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9AE01F5A-2FE8-41B8-3060-056AE8B92CB3}"/>
              </a:ext>
            </a:extLst>
          </p:cNvPr>
          <p:cNvSpPr txBox="1"/>
          <p:nvPr/>
        </p:nvSpPr>
        <p:spPr>
          <a:xfrm>
            <a:off x="6096000" y="953970"/>
            <a:ext cx="5561934" cy="523220"/>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B7F28DBC-09D7-D920-86CE-28B90B260D54}"/>
              </a:ext>
            </a:extLst>
          </p:cNvPr>
          <p:cNvSpPr txBox="1"/>
          <p:nvPr/>
        </p:nvSpPr>
        <p:spPr>
          <a:xfrm>
            <a:off x="6096000" y="1290918"/>
            <a:ext cx="5561934" cy="646331"/>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التعرف على سلوكيات وردود أفعال ومشاعر المسافرين عبر مطارات دبي خلال رحلتهم داخل المطار لتحسين تجربتهم؟ (مجتمع سعيد ومتماسك)</a:t>
            </a: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5366128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الجــــــــامعــــــــــــــــــــــــــــــــــــات</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جولة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46166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تتصل بطاقة جولة بتطبيق على الهاتف لتتبع وتسجيل الأنشطة السياحية داخل الإمارات لقياس أثر هذه الأنشطة على البيئة والتغير المناخي.</a:t>
            </a:r>
          </a:p>
        </p:txBody>
      </p:sp>
      <p:graphicFrame>
        <p:nvGraphicFramePr>
          <p:cNvPr id="9" name="Table 22">
            <a:extLst>
              <a:ext uri="{FF2B5EF4-FFF2-40B4-BE49-F238E27FC236}">
                <a16:creationId xmlns:a16="http://schemas.microsoft.com/office/drawing/2014/main" id="{6361535D-90AA-2959-112F-E1BDCCA990E7}"/>
              </a:ext>
            </a:extLst>
          </p:cNvPr>
          <p:cNvGraphicFramePr>
            <a:graphicFrameLocks noGrp="1"/>
          </p:cNvGraphicFramePr>
          <p:nvPr>
            <p:extLst>
              <p:ext uri="{D42A27DB-BD31-4B8C-83A1-F6EECF244321}">
                <p14:modId xmlns:p14="http://schemas.microsoft.com/office/powerpoint/2010/main" val="300871102"/>
              </p:ext>
            </p:extLst>
          </p:nvPr>
        </p:nvGraphicFramePr>
        <p:xfrm>
          <a:off x="620936"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Reem Abdelhamid Ezzeldin Ahmed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reem.abdelhamid1998@gmail.com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Alaa K I Aboramdan</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alaaaboramdan@gmail.com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bl>
          </a:graphicData>
        </a:graphic>
      </p:graphicFrame>
      <p:pic>
        <p:nvPicPr>
          <p:cNvPr id="8" name="Picture 7">
            <a:extLst>
              <a:ext uri="{FF2B5EF4-FFF2-40B4-BE49-F238E27FC236}">
                <a16:creationId xmlns:a16="http://schemas.microsoft.com/office/drawing/2014/main" id="{C552F278-5375-2096-B21E-1B56FB52D850}"/>
              </a:ext>
            </a:extLst>
          </p:cNvPr>
          <p:cNvPicPr>
            <a:picLocks noChangeAspect="1"/>
          </p:cNvPicPr>
          <p:nvPr/>
        </p:nvPicPr>
        <p:blipFill>
          <a:blip r:embed="rId7"/>
          <a:stretch>
            <a:fillRect/>
          </a:stretch>
        </p:blipFill>
        <p:spPr>
          <a:xfrm>
            <a:off x="534063" y="647809"/>
            <a:ext cx="1486979" cy="991319"/>
          </a:xfrm>
          <a:prstGeom prst="rect">
            <a:avLst/>
          </a:prstGeom>
        </p:spPr>
      </p:pic>
      <p:sp>
        <p:nvSpPr>
          <p:cNvPr id="10" name="TextBox 9">
            <a:extLst>
              <a:ext uri="{FF2B5EF4-FFF2-40B4-BE49-F238E27FC236}">
                <a16:creationId xmlns:a16="http://schemas.microsoft.com/office/drawing/2014/main" id="{90FD09D6-925F-9EE6-2336-ADC94E7C0295}"/>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33CF74B0-E6C9-CD5B-3EDF-1BB5FF325B57}"/>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لقياس أثر جميع الأنشطة الرئيسية في قطاع السياحة وكذلك تجربة السائح (التخطيط للزيارة إلى- المغادرة) على البيئة والتغير المناخي؟</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665921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0D8D9F6-ADC1-CCA3-C33A-93022D24E451}"/>
              </a:ext>
            </a:extLst>
          </p:cNvPr>
          <p:cNvSpPr txBox="1">
            <a:spLocks/>
          </p:cNvSpPr>
          <p:nvPr/>
        </p:nvSpPr>
        <p:spPr>
          <a:xfrm>
            <a:off x="6539605" y="2395235"/>
            <a:ext cx="5251913" cy="178419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ar-EG" sz="4800" b="1" dirty="0">
                <a:solidFill>
                  <a:schemeClr val="bg1"/>
                </a:solidFill>
              </a:rPr>
              <a:t>مسار</a:t>
            </a:r>
            <a:br>
              <a:rPr lang="ar-EG" sz="4800" b="1" dirty="0">
                <a:solidFill>
                  <a:schemeClr val="bg1"/>
                </a:solidFill>
              </a:rPr>
            </a:br>
            <a:r>
              <a:rPr lang="ar-EG" sz="4800" b="1" dirty="0">
                <a:solidFill>
                  <a:schemeClr val="bg1"/>
                </a:solidFill>
              </a:rPr>
              <a:t>طلاب المدارس</a:t>
            </a:r>
            <a:endParaRPr lang="en-US" sz="4800" b="1" dirty="0">
              <a:solidFill>
                <a:schemeClr val="bg1"/>
              </a:solidFill>
            </a:endParaRPr>
          </a:p>
        </p:txBody>
      </p:sp>
    </p:spTree>
    <p:extLst>
      <p:ext uri="{BB962C8B-B14F-4D97-AF65-F5344CB8AC3E}">
        <p14:creationId xmlns:p14="http://schemas.microsoft.com/office/powerpoint/2010/main" val="152260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أسمعك: مترجم لغة الإشارة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9" name="TextBox 38">
            <a:extLst>
              <a:ext uri="{FF2B5EF4-FFF2-40B4-BE49-F238E27FC236}">
                <a16:creationId xmlns:a16="http://schemas.microsoft.com/office/drawing/2014/main" id="{F44477DF-71F3-C091-2B87-C2975D929658}"/>
              </a:ext>
            </a:extLst>
          </p:cNvPr>
          <p:cNvSpPr txBox="1"/>
          <p:nvPr/>
        </p:nvSpPr>
        <p:spPr>
          <a:xfrm>
            <a:off x="6219013" y="2462629"/>
            <a:ext cx="5438920" cy="138499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أسمعك: مترجم لغة الإشارة، هو التطبيق الأول من نوعه الذي يمكنه التعرف على لغة الإشارة الإماراتية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ESL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التي يتم التعبير عنها باستخدام حركات اليد، وترجمتها إلى نص مكتوب وكلام منطوق بلغات متعددة. يعمل التطبيق بتكنولوجيا الذكاء الاصطناعي وتم تطويره باستخدام لغة البرمجة</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 Python.</a:t>
            </a:r>
          </a:p>
          <a:p>
            <a:pPr algn="just" rtl="1"/>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أسمعك هو خدمة ترجمة مجانية تحت الطلب والتي تهدف إلى تطوير التواصل بين الصم والأشخاص الأصحاء، مما يعزز الشمول والمشاركة داخل المجتمع.</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grpSp>
        <p:nvGrpSpPr>
          <p:cNvPr id="44" name="Group 43">
            <a:extLst>
              <a:ext uri="{FF2B5EF4-FFF2-40B4-BE49-F238E27FC236}">
                <a16:creationId xmlns:a16="http://schemas.microsoft.com/office/drawing/2014/main" id="{B3960C49-1678-41B4-E214-BFA6E63E6375}"/>
              </a:ext>
            </a:extLst>
          </p:cNvPr>
          <p:cNvGrpSpPr/>
          <p:nvPr/>
        </p:nvGrpSpPr>
        <p:grpSpPr>
          <a:xfrm>
            <a:off x="6096000" y="4888676"/>
            <a:ext cx="1822441" cy="412298"/>
            <a:chOff x="6828090" y="4956561"/>
            <a:chExt cx="2008261" cy="454337"/>
          </a:xfrm>
        </p:grpSpPr>
        <p:sp>
          <p:nvSpPr>
            <p:cNvPr id="45" name="Rectangle 44">
              <a:hlinkClick r:id="rId2"/>
              <a:extLst>
                <a:ext uri="{FF2B5EF4-FFF2-40B4-BE49-F238E27FC236}">
                  <a16:creationId xmlns:a16="http://schemas.microsoft.com/office/drawing/2014/main" id="{4B2B42C2-D022-A9EA-CCB2-8EFE1A77D206}"/>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CF86C28B-0CC6-64C9-E360-6EDA55BD6A00}"/>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47" name="Graphic 46" descr="Projector screen">
              <a:extLst>
                <a:ext uri="{FF2B5EF4-FFF2-40B4-BE49-F238E27FC236}">
                  <a16:creationId xmlns:a16="http://schemas.microsoft.com/office/drawing/2014/main" id="{1A5B2376-640F-2C10-9E26-2AB4E3FE64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aphicFrame>
        <p:nvGraphicFramePr>
          <p:cNvPr id="3" name="Table 22">
            <a:extLst>
              <a:ext uri="{FF2B5EF4-FFF2-40B4-BE49-F238E27FC236}">
                <a16:creationId xmlns:a16="http://schemas.microsoft.com/office/drawing/2014/main" id="{E4F69B2A-A63E-D3FD-9D92-DB0D8E84E060}"/>
              </a:ext>
            </a:extLst>
          </p:cNvPr>
          <p:cNvGraphicFramePr>
            <a:graphicFrameLocks noGrp="1"/>
          </p:cNvGraphicFramePr>
          <p:nvPr>
            <p:extLst>
              <p:ext uri="{D42A27DB-BD31-4B8C-83A1-F6EECF244321}">
                <p14:modId xmlns:p14="http://schemas.microsoft.com/office/powerpoint/2010/main" val="3796365640"/>
              </p:ext>
            </p:extLst>
          </p:nvPr>
        </p:nvGraphicFramePr>
        <p:xfrm>
          <a:off x="657080" y="2354166"/>
          <a:ext cx="3847071" cy="1938363"/>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sv-SE" sz="1200" b="1" dirty="0">
                          <a:solidFill>
                            <a:srgbClr val="666666"/>
                          </a:solidFill>
                          <a:latin typeface="DIN Next LT Arabic" panose="020B0503020203050203" pitchFamily="34" charset="-78"/>
                          <a:cs typeface="DIN Next LT Arabic" panose="020B0503020203050203" pitchFamily="34" charset="-78"/>
                        </a:rPr>
                        <a:t>Maha Ahmed Mohammed Al Attas</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maha.ahmed8@hotmail.com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Khawla</a:t>
                      </a:r>
                      <a:r>
                        <a:rPr lang="en-US" sz="1200" b="1" dirty="0">
                          <a:solidFill>
                            <a:srgbClr val="666666"/>
                          </a:solidFill>
                          <a:latin typeface="DIN Next LT Arabic" panose="020B0503020203050203" pitchFamily="34" charset="-78"/>
                          <a:cs typeface="DIN Next LT Arabic" panose="020B0503020203050203" pitchFamily="34" charset="-78"/>
                        </a:rPr>
                        <a:t> Saleh Khamis Mubarak Alameri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khawlasaleh001@gmail.com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419426195"/>
                  </a:ext>
                </a:extLst>
              </a:tr>
              <a:tr h="646121">
                <a:tc>
                  <a:txBody>
                    <a:bodyPr/>
                    <a:lstStyle/>
                    <a:p>
                      <a:pPr algn="r"/>
                      <a:r>
                        <a:rPr lang="pt-BR" sz="1200" b="1" dirty="0">
                          <a:solidFill>
                            <a:srgbClr val="666666"/>
                          </a:solidFill>
                          <a:latin typeface="DIN Next LT Arabic" panose="020B0503020203050203" pitchFamily="34" charset="-78"/>
                          <a:cs typeface="DIN Next LT Arabic" panose="020B0503020203050203" pitchFamily="34" charset="-78"/>
                        </a:rPr>
                        <a:t>Shaikha Jasem Mohamed Ismail Alhosani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shaikha.jasem19@gmail.com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884755831"/>
                  </a:ext>
                </a:extLst>
              </a:tr>
            </a:tbl>
          </a:graphicData>
        </a:graphic>
      </p:graphicFrame>
      <p:grpSp>
        <p:nvGrpSpPr>
          <p:cNvPr id="5" name="Group 4">
            <a:extLst>
              <a:ext uri="{FF2B5EF4-FFF2-40B4-BE49-F238E27FC236}">
                <a16:creationId xmlns:a16="http://schemas.microsoft.com/office/drawing/2014/main" id="{91D768B8-1D4A-5BF3-2544-3E3606AEA7E6}"/>
              </a:ext>
            </a:extLst>
          </p:cNvPr>
          <p:cNvGrpSpPr/>
          <p:nvPr/>
        </p:nvGrpSpPr>
        <p:grpSpPr>
          <a:xfrm>
            <a:off x="8027252" y="4888676"/>
            <a:ext cx="1822441" cy="412298"/>
            <a:chOff x="4643634" y="4956561"/>
            <a:chExt cx="2008261" cy="454337"/>
          </a:xfrm>
        </p:grpSpPr>
        <p:sp>
          <p:nvSpPr>
            <p:cNvPr id="6" name="Rectangle 5">
              <a:hlinkClick r:id="rId8"/>
              <a:extLst>
                <a:ext uri="{FF2B5EF4-FFF2-40B4-BE49-F238E27FC236}">
                  <a16:creationId xmlns:a16="http://schemas.microsoft.com/office/drawing/2014/main" id="{7C17B3DB-4878-4211-47A5-EE5FA0B41313}"/>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Play">
              <a:extLst>
                <a:ext uri="{FF2B5EF4-FFF2-40B4-BE49-F238E27FC236}">
                  <a16:creationId xmlns:a16="http://schemas.microsoft.com/office/drawing/2014/main" id="{B6F99DFB-2285-2810-653D-93BADACC8BE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760783" y="5025435"/>
              <a:ext cx="322114" cy="322114"/>
            </a:xfrm>
            <a:prstGeom prst="rect">
              <a:avLst/>
            </a:prstGeom>
          </p:spPr>
        </p:pic>
        <p:sp>
          <p:nvSpPr>
            <p:cNvPr id="8" name="TextBox 7">
              <a:extLst>
                <a:ext uri="{FF2B5EF4-FFF2-40B4-BE49-F238E27FC236}">
                  <a16:creationId xmlns:a16="http://schemas.microsoft.com/office/drawing/2014/main" id="{36252D04-1502-A0DA-2323-122083AEE263}"/>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pic>
        <p:nvPicPr>
          <p:cNvPr id="10" name="Picture 9">
            <a:extLst>
              <a:ext uri="{FF2B5EF4-FFF2-40B4-BE49-F238E27FC236}">
                <a16:creationId xmlns:a16="http://schemas.microsoft.com/office/drawing/2014/main" id="{5F5BF283-763D-688F-E427-B4D338586D51}"/>
              </a:ext>
            </a:extLst>
          </p:cNvPr>
          <p:cNvPicPr>
            <a:picLocks noChangeAspect="1"/>
          </p:cNvPicPr>
          <p:nvPr/>
        </p:nvPicPr>
        <p:blipFill>
          <a:blip r:embed="rId11"/>
          <a:stretch>
            <a:fillRect/>
          </a:stretch>
        </p:blipFill>
        <p:spPr>
          <a:xfrm>
            <a:off x="534067" y="650348"/>
            <a:ext cx="1486977" cy="991318"/>
          </a:xfrm>
          <a:prstGeom prst="rect">
            <a:avLst/>
          </a:prstGeom>
        </p:spPr>
      </p:pic>
      <p:sp>
        <p:nvSpPr>
          <p:cNvPr id="2" name="TextBox 1">
            <a:extLst>
              <a:ext uri="{FF2B5EF4-FFF2-40B4-BE49-F238E27FC236}">
                <a16:creationId xmlns:a16="http://schemas.microsoft.com/office/drawing/2014/main" id="{D83A7819-94BF-5865-29C3-89F133993147}"/>
              </a:ext>
            </a:extLst>
          </p:cNvPr>
          <p:cNvSpPr txBox="1"/>
          <p:nvPr/>
        </p:nvSpPr>
        <p:spPr>
          <a:xfrm>
            <a:off x="6096000" y="953970"/>
            <a:ext cx="5561934" cy="523220"/>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9" name="TextBox 8">
            <a:extLst>
              <a:ext uri="{FF2B5EF4-FFF2-40B4-BE49-F238E27FC236}">
                <a16:creationId xmlns:a16="http://schemas.microsoft.com/office/drawing/2014/main" id="{68CF7696-21EF-679D-9BD3-70D8C2DB74B9}"/>
              </a:ext>
            </a:extLst>
          </p:cNvPr>
          <p:cNvSpPr txBox="1"/>
          <p:nvPr/>
        </p:nvSpPr>
        <p:spPr>
          <a:xfrm>
            <a:off x="6096000" y="1290918"/>
            <a:ext cx="5561934" cy="646331"/>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الرقمية المقترحة لتطوير منظومات العمل الحكومي وتسريع الإجراءات وتقديم الخدمات الحكومية؟</a:t>
            </a: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8775998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إديوفيرس</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015663"/>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إديوفيرس هي منصة تفاعلية مبتكرة توفر للطلاب حلًا شاملًا لاكتساب مهارات تقنية مثل البرمجة. تجمع المنصة مجموعة متنوعة من المواقع الإلكترونية في مكان واحد، ليكون من السهل على الطلاب الوصول إليها والتعلم من أفضل المصادر التعليمية المتاحة.  يهدف إديوفيرس إلى جعل العملية التعليمية ممتعة وتفاعلية ومتاحة للطلاب من جميع الأعمار، وذلك من خلال منهجه التعليمي القائم على الألعاب.</a:t>
            </a:r>
          </a:p>
        </p:txBody>
      </p:sp>
      <p:graphicFrame>
        <p:nvGraphicFramePr>
          <p:cNvPr id="14" name="Table 22">
            <a:extLst>
              <a:ext uri="{FF2B5EF4-FFF2-40B4-BE49-F238E27FC236}">
                <a16:creationId xmlns:a16="http://schemas.microsoft.com/office/drawing/2014/main" id="{88185DDB-5815-478C-D115-0263480A6016}"/>
              </a:ext>
            </a:extLst>
          </p:cNvPr>
          <p:cNvGraphicFramePr>
            <a:graphicFrameLocks noGrp="1"/>
          </p:cNvGraphicFramePr>
          <p:nvPr>
            <p:extLst>
              <p:ext uri="{D42A27DB-BD31-4B8C-83A1-F6EECF244321}">
                <p14:modId xmlns:p14="http://schemas.microsoft.com/office/powerpoint/2010/main" val="1835528750"/>
              </p:ext>
            </p:extLst>
          </p:nvPr>
        </p:nvGraphicFramePr>
        <p:xfrm>
          <a:off x="641158"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Mohamad Abdulnaser Dabbagh</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mohammed_dabbagh@hotmail.com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Zayed Nasser Mohamedali Alfadli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toptiski@gmail.com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Sultan Abdulla Saeed Khamis Alghaithi Alghaithi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kingofuaesss@gmail.com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140844306"/>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Mohammad Ahmad Almohammad Alhnidi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maalhnadi9@gmail.com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61278749"/>
                  </a:ext>
                </a:extLst>
              </a:tr>
            </a:tbl>
          </a:graphicData>
        </a:graphic>
      </p:graphicFrame>
      <p:pic>
        <p:nvPicPr>
          <p:cNvPr id="9" name="Picture 8">
            <a:extLst>
              <a:ext uri="{FF2B5EF4-FFF2-40B4-BE49-F238E27FC236}">
                <a16:creationId xmlns:a16="http://schemas.microsoft.com/office/drawing/2014/main" id="{3F215AF5-0DEC-A801-7DA0-A92F4A8334D8}"/>
              </a:ext>
            </a:extLst>
          </p:cNvPr>
          <p:cNvPicPr>
            <a:picLocks noChangeAspect="1"/>
          </p:cNvPicPr>
          <p:nvPr/>
        </p:nvPicPr>
        <p:blipFill>
          <a:blip r:embed="rId9"/>
          <a:stretch>
            <a:fillRect/>
          </a:stretch>
        </p:blipFill>
        <p:spPr>
          <a:xfrm>
            <a:off x="534067" y="650348"/>
            <a:ext cx="1486977" cy="991318"/>
          </a:xfrm>
          <a:prstGeom prst="rect">
            <a:avLst/>
          </a:prstGeom>
        </p:spPr>
      </p:pic>
      <p:sp>
        <p:nvSpPr>
          <p:cNvPr id="13" name="TextBox 12">
            <a:extLst>
              <a:ext uri="{FF2B5EF4-FFF2-40B4-BE49-F238E27FC236}">
                <a16:creationId xmlns:a16="http://schemas.microsoft.com/office/drawing/2014/main" id="{052EEE62-795F-BBEF-4865-367CAF3E23DC}"/>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2981585F-F858-BA53-AD48-6F374353327D}"/>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لمساعدة وتشجيع الطلاب على الاهتمام بمهارات البرمجة والتكنولوجيات الناشئة، ورفع كفاءتهم وجاهزيتهم في هذه المجالات؟</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1975124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4767310" y="584638"/>
            <a:ext cx="6890624" cy="646331"/>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روبوت مركز الإمارات للسعادة: نموذج </a:t>
            </a:r>
            <a:r>
              <a:rPr lang="en-US" b="1" dirty="0">
                <a:solidFill>
                  <a:srgbClr val="A18661"/>
                </a:solidFill>
                <a:latin typeface="DIN Next LT Arabic" panose="020B0503020203050203" pitchFamily="34" charset="-78"/>
                <a:cs typeface="DIN Next LT Arabic" panose="020B0503020203050203" pitchFamily="34" charset="-78"/>
              </a:rPr>
              <a:t>ML </a:t>
            </a:r>
            <a:r>
              <a:rPr lang="ar-EG" b="1" dirty="0">
                <a:solidFill>
                  <a:srgbClr val="A18661"/>
                </a:solidFill>
                <a:latin typeface="DIN Next LT Arabic" panose="020B0503020203050203" pitchFamily="34" charset="-78"/>
                <a:cs typeface="DIN Next LT Arabic" panose="020B0503020203050203" pitchFamily="34" charset="-78"/>
              </a:rPr>
              <a:t>للتعرف على تعبيرات الوجه</a:t>
            </a:r>
          </a:p>
          <a:p>
            <a:pPr algn="r" rtl="1"/>
            <a:endParaRPr lang="ar-EG" b="1" dirty="0">
              <a:solidFill>
                <a:srgbClr val="A18661"/>
              </a:solidFill>
              <a:latin typeface="DIN Next LT Arabic" panose="020B0503020203050203" pitchFamily="34" charset="-78"/>
              <a:cs typeface="DIN Next LT Arabic" panose="020B0503020203050203" pitchFamily="34" charset="-78"/>
            </a:endParaRP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031325"/>
          </a:xfrm>
          <a:prstGeom prst="rect">
            <a:avLst/>
          </a:prstGeom>
          <a:noFill/>
        </p:spPr>
        <p:txBody>
          <a:bodyPr wrap="square" rtlCol="0">
            <a:spAutoFit/>
          </a:bodyPr>
          <a:lstStyle/>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تلتزم دولة الإمارات بتعزيز السعادة، حيث يتم تقييم مراكز حكومة الإمارات ومنحها تصنيفا بالنجوم يعتمد على مدى رضا العميل وسعادته. توفر الهيئات قناة لاستقبال آراء العملاء من خلال استطلاعات الرأي اليدوية حيث يشير المستحدمون إلى مستوى رضاهم.</a:t>
            </a:r>
          </a:p>
          <a:p>
            <a:pPr algn="just" rtl="1"/>
            <a:endPar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تتمثل السمات الأساسية للنظام المقترح في التعرف على تعبيرات الوجه، الاستجابة القائمة على تعبيرات العميل، التعرف على الكلام لاقتراحات العملاء، وكذلك الحفظ التلقائي للبيانات لأغراض إحصائية بدون التعرض لخصوصية العملاء.</a:t>
            </a:r>
          </a:p>
          <a:p>
            <a:pPr algn="just" rtl="1"/>
            <a:endPar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الهدف من هذا المشروع هو تطوير نظام التعرف على تعبيرات الوجه لقياس أداء الحكومة والموظفين من أجل تطوير خدماتها لتحقيق أعلى معدلات رضا المتعاملين والسعادة بين المواطنين. صُمم النظام لتصنيف مشاعر الأفراد التي يتم التقاطها من خلال كاميرا روبوت وتوفير استجابة بناءًا على تلك المشاعر، وكذلك جمع اقتراحات العملاء وتخزين البيانات لأغراض إحصائية. بناءًا على ذلك، يمكن قياس أداء وتميز الهيئات الحكومية والموظفين، وتحديد أفضل نظام مؤسسي ليتم تكريمه.</a:t>
            </a:r>
          </a:p>
          <a:p>
            <a:pPr algn="just" rtl="1"/>
            <a:endPar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إن تضمين إمكانات التعرف على الكلام وإدخال البيانات يجعل النظام أداة متعددة الاستخدامات ومريحة لجمع آراء العملاء ورصد اتجاهات رضاهم. بشكل عام، يمثل هذا المشروع اتجاه جديد لجمع وتحليل آراء العملاء في الوقت الفعلي من خلال استخدام تقنية التعلم الآلي والروبوتات. مما يجعله أكثر كفاءة وراحة من الطرق التقليدية كاستطلاعات الرأي اليدوية. </a:t>
            </a:r>
          </a:p>
        </p:txBody>
      </p:sp>
      <p:graphicFrame>
        <p:nvGraphicFramePr>
          <p:cNvPr id="13" name="Table 22">
            <a:extLst>
              <a:ext uri="{FF2B5EF4-FFF2-40B4-BE49-F238E27FC236}">
                <a16:creationId xmlns:a16="http://schemas.microsoft.com/office/drawing/2014/main" id="{C0AEE9AF-CCA4-C01A-8983-AA02CADAFB75}"/>
              </a:ext>
            </a:extLst>
          </p:cNvPr>
          <p:cNvGraphicFramePr>
            <a:graphicFrameLocks noGrp="1"/>
          </p:cNvGraphicFramePr>
          <p:nvPr>
            <p:extLst>
              <p:ext uri="{D42A27DB-BD31-4B8C-83A1-F6EECF244321}">
                <p14:modId xmlns:p14="http://schemas.microsoft.com/office/powerpoint/2010/main" val="2116582503"/>
              </p:ext>
            </p:extLst>
          </p:nvPr>
        </p:nvGraphicFramePr>
        <p:xfrm>
          <a:off x="641158"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Saifeddin O S Alghlayini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saif123_53@hotmail.com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Abdulrahman Mohammad Abdulrahman </a:t>
                      </a: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st7984@dnschools.com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Fahad Talal Ali Alfeeli Aljaziri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duma77.fahad@gmail.com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140844306"/>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S Hamed Yousuf Sharaf </a:t>
                      </a:r>
                      <a:r>
                        <a:rPr lang="en-US" sz="1200" b="1" dirty="0" err="1">
                          <a:solidFill>
                            <a:srgbClr val="666666"/>
                          </a:solidFill>
                          <a:latin typeface="DIN Next LT Arabic" panose="020B0503020203050203" pitchFamily="34" charset="-78"/>
                          <a:cs typeface="DIN Next LT Arabic" panose="020B0503020203050203" pitchFamily="34" charset="-78"/>
                        </a:rPr>
                        <a:t>Alhashmi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hamed.yalhashmi@gmail.com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61278749"/>
                  </a:ext>
                </a:extLst>
              </a:tr>
              <a:tr h="646121">
                <a:tc>
                  <a:txBody>
                    <a:bodyPr/>
                    <a:lstStyle/>
                    <a:p>
                      <a:pPr algn="r"/>
                      <a:r>
                        <a:rPr lang="da-DK" sz="1200" b="1" dirty="0">
                          <a:solidFill>
                            <a:srgbClr val="666666"/>
                          </a:solidFill>
                          <a:latin typeface="DIN Next LT Arabic" panose="020B0503020203050203" pitchFamily="34" charset="-78"/>
                          <a:cs typeface="DIN Next LT Arabic" panose="020B0503020203050203" pitchFamily="34" charset="-78"/>
                        </a:rPr>
                        <a:t>Ali Ahmad Ali Rashed Albedwawi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a.badwawi1@gmail.com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278790454"/>
                  </a:ext>
                </a:extLst>
              </a:tr>
            </a:tbl>
          </a:graphicData>
        </a:graphic>
      </p:graphicFrame>
      <p:pic>
        <p:nvPicPr>
          <p:cNvPr id="8" name="Picture 7">
            <a:extLst>
              <a:ext uri="{FF2B5EF4-FFF2-40B4-BE49-F238E27FC236}">
                <a16:creationId xmlns:a16="http://schemas.microsoft.com/office/drawing/2014/main" id="{FD15C773-D9E2-5680-5B6F-C955AA86F579}"/>
              </a:ext>
            </a:extLst>
          </p:cNvPr>
          <p:cNvPicPr>
            <a:picLocks noChangeAspect="1"/>
          </p:cNvPicPr>
          <p:nvPr/>
        </p:nvPicPr>
        <p:blipFill>
          <a:blip r:embed="rId10"/>
          <a:stretch>
            <a:fillRect/>
          </a:stretch>
        </p:blipFill>
        <p:spPr>
          <a:xfrm>
            <a:off x="534067" y="650348"/>
            <a:ext cx="1486977" cy="991318"/>
          </a:xfrm>
          <a:prstGeom prst="rect">
            <a:avLst/>
          </a:prstGeom>
        </p:spPr>
      </p:pic>
      <p:sp>
        <p:nvSpPr>
          <p:cNvPr id="9" name="TextBox 8">
            <a:extLst>
              <a:ext uri="{FF2B5EF4-FFF2-40B4-BE49-F238E27FC236}">
                <a16:creationId xmlns:a16="http://schemas.microsoft.com/office/drawing/2014/main" id="{9F2168D6-2464-69F9-B76C-08B5A942504B}"/>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6EBA1E17-3CB5-D05E-A9F9-B38720E84F8D}"/>
              </a:ext>
            </a:extLst>
          </p:cNvPr>
          <p:cNvSpPr txBox="1"/>
          <p:nvPr/>
        </p:nvSpPr>
        <p:spPr>
          <a:xfrm>
            <a:off x="6096000" y="1290918"/>
            <a:ext cx="5561934" cy="1015663"/>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الآليات والأدوات والطرق المقترحة لقياس أفضل نموذج حكومي مطبق بين مؤسسات الحكومة وقياس الأداء الحكومي والموظفين باختلاف خدماتهم؟</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34851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آي إل</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400657"/>
          </a:xfrm>
          <a:prstGeom prst="rect">
            <a:avLst/>
          </a:prstGeom>
          <a:noFill/>
        </p:spPr>
        <p:txBody>
          <a:bodyPr wrap="square" rtlCol="0">
            <a:spAutoFit/>
          </a:bodyPr>
          <a:lstStyle/>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يسير نظام العمل في تطبيق </a:t>
            </a:r>
            <a:r>
              <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rPr>
              <a:t>AIAL </a:t>
            </a:r>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المقترح كالتالي:</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1- يبدأ الطالب بالإجابة على استبيان لقياس مدى معرفته المسبقة، وطريقته في التعلم، وكذلك نقاط قوته وضعفه.</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2- بناءًا على ملف الطالب، سيتم اختيار محتوى وموضوعات معينة لتلائم احتياجات الطالب واهتماماته.</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3- يراقب التطبيق بشكل مستمر مدى تقدم الطالب ويقوم بتعديل المحتوى وفقًا لأداء الطالب.</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4- لجعل عملية التعلم ممتعة ولتشجيع الطلاب على مواصلة التعلم، يتضمن التطبيق ملاحظات قائمة على الألعاب مثل المكافآت والشارات والشهادات وغيرها.</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5- أخيرًا، سيسمح التطبيق للطلاب بالتعاون والتواصل مع المتعلمين الآخرين لتوفير روح التحدي والمشاعر المجتمعية.</a:t>
            </a:r>
          </a:p>
          <a:p>
            <a:pPr algn="just" rtl="1"/>
            <a:endPar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سيتم إطلاق تطبيق </a:t>
            </a:r>
            <a:r>
              <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rPr>
              <a:t>AIAL </a:t>
            </a:r>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للهاتف المحمول على ال </a:t>
            </a:r>
            <a:r>
              <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rPr>
              <a:t>Cloud </a:t>
            </a:r>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للمزايا التالية:</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1- إمكانية وصول الطلاب للتطبيق من أي جهاز</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2- الحوسبة من خلال ال </a:t>
            </a:r>
            <a:r>
              <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rPr>
              <a:t>Cloud </a:t>
            </a:r>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يمكن أن تقلل تخزين البيانات وتكاليف الصيانة</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3- يمكن لمقدمي الخدمات على ال </a:t>
            </a:r>
            <a:r>
              <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rPr>
              <a:t>Cloud </a:t>
            </a:r>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ضمان تحديث الأنظمة</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4- لا يتطلب عدد محدد للطلاب المسجلين في المنظمة</a:t>
            </a:r>
          </a:p>
          <a:p>
            <a:pPr algn="just" rtl="1"/>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5- مقدمو الخدمات على ال </a:t>
            </a:r>
            <a:r>
              <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rPr>
              <a:t>Cloud </a:t>
            </a:r>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مسئولون عن تأمين التطبيقات والبيانات المخزنة على ال </a:t>
            </a:r>
            <a:r>
              <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rPr>
              <a:t>Cloud</a:t>
            </a:r>
          </a:p>
          <a:p>
            <a:pPr algn="just" rtl="1"/>
            <a:r>
              <a:rPr lang="en-US" sz="1000" dirty="0">
                <a:solidFill>
                  <a:schemeClr val="tx1">
                    <a:lumMod val="65000"/>
                    <a:lumOff val="35000"/>
                  </a:schemeClr>
                </a:solidFill>
                <a:latin typeface="DIN Next LT Arabic" panose="020B0503020203050203" pitchFamily="34" charset="-78"/>
                <a:cs typeface="DIN Next LT Arabic" panose="020B0503020203050203" pitchFamily="34" charset="-78"/>
              </a:rPr>
              <a:t>6- </a:t>
            </a:r>
            <a:r>
              <a:rPr lang="ar-EG" sz="1000" dirty="0">
                <a:solidFill>
                  <a:schemeClr val="tx1">
                    <a:lumMod val="65000"/>
                    <a:lumOff val="35000"/>
                  </a:schemeClr>
                </a:solidFill>
                <a:latin typeface="DIN Next LT Arabic" panose="020B0503020203050203" pitchFamily="34" charset="-78"/>
                <a:cs typeface="DIN Next LT Arabic" panose="020B0503020203050203" pitchFamily="34" charset="-78"/>
              </a:rPr>
              <a:t>سيجعل التعاون في الوقت الفعلي من السهل على الفرق أن تعمل معًا على المشروعات</a:t>
            </a:r>
          </a:p>
        </p:txBody>
      </p:sp>
      <p:graphicFrame>
        <p:nvGraphicFramePr>
          <p:cNvPr id="13" name="Table 22">
            <a:extLst>
              <a:ext uri="{FF2B5EF4-FFF2-40B4-BE49-F238E27FC236}">
                <a16:creationId xmlns:a16="http://schemas.microsoft.com/office/drawing/2014/main" id="{68B6F5E6-4A9D-BFFC-467B-21B8E5800218}"/>
              </a:ext>
            </a:extLst>
          </p:cNvPr>
          <p:cNvGraphicFramePr>
            <a:graphicFrameLocks noGrp="1"/>
          </p:cNvGraphicFramePr>
          <p:nvPr>
            <p:extLst>
              <p:ext uri="{D42A27DB-BD31-4B8C-83A1-F6EECF244321}">
                <p14:modId xmlns:p14="http://schemas.microsoft.com/office/powerpoint/2010/main" val="4100317723"/>
              </p:ext>
            </p:extLst>
          </p:nvPr>
        </p:nvGraphicFramePr>
        <p:xfrm>
          <a:off x="641157"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Dana Ibrahim Mohamed Abdeljabbar Alnaqbi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hafidaelbouchti@gmail.com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Ahmed Abdelgawad Reda Abdelgawad Abuo</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aabdelgawad635@gmail.com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bl>
          </a:graphicData>
        </a:graphic>
      </p:graphicFrame>
      <p:pic>
        <p:nvPicPr>
          <p:cNvPr id="8" name="Picture 7">
            <a:extLst>
              <a:ext uri="{FF2B5EF4-FFF2-40B4-BE49-F238E27FC236}">
                <a16:creationId xmlns:a16="http://schemas.microsoft.com/office/drawing/2014/main" id="{10FEE22C-E744-B105-C637-D457F71715C9}"/>
              </a:ext>
            </a:extLst>
          </p:cNvPr>
          <p:cNvPicPr>
            <a:picLocks noChangeAspect="1"/>
          </p:cNvPicPr>
          <p:nvPr/>
        </p:nvPicPr>
        <p:blipFill>
          <a:blip r:embed="rId7"/>
          <a:stretch>
            <a:fillRect/>
          </a:stretch>
        </p:blipFill>
        <p:spPr>
          <a:xfrm>
            <a:off x="534067" y="650348"/>
            <a:ext cx="1486979" cy="991319"/>
          </a:xfrm>
          <a:prstGeom prst="rect">
            <a:avLst/>
          </a:prstGeom>
        </p:spPr>
      </p:pic>
      <p:sp>
        <p:nvSpPr>
          <p:cNvPr id="9" name="TextBox 8">
            <a:extLst>
              <a:ext uri="{FF2B5EF4-FFF2-40B4-BE49-F238E27FC236}">
                <a16:creationId xmlns:a16="http://schemas.microsoft.com/office/drawing/2014/main" id="{1C15EE31-512D-AD28-1FF6-F97B04CCC920}"/>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3683E094-2B3A-EEA1-8A57-8D99E9361C09}"/>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لدعم منظومة متكاملة لريادة الأعمال وتشجيع تأسيس شركات وطنية ناشئة في قطاع الاتصالات وتكنولوجيا المعلومات؟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1622034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الإمام الافتراضي</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38499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تطبيق الإمام الافتراضي يسمح للمستخدم أن يدخل عالم الأئمة ويتقمص دور الإمام باستخدام تقنية الواقع الافتراضي. يمكن للمستخدم الاستماع أولًا إلى الأذان ثم مشاهدة المسلمين يتجهون إلى المسجد للصلاة، مما يجعل المستخدم يعيش تجربة روحانية. يمكن للمستخدم أن يدخل المسجد ويتدرب على إمامة المصلين. كما يمكنه أن يصعد على المنبر ليحاكي تجربة خطبة الجمعة. ومن ثم يمكن للمستخدم أن يدخل أكاديمية الإمام حيث يمكنه أن ينضم إلى آخرين من الميتافيرس ويقدم دروس أو يحضر دروسهم. تتضمن الأكاديمية دروسًا وتقييمات تسمح للمستخدم بالحصول على الشهادات. صُممت مساحة الواقع الافتراضي وتم برمجتها باستخدام </a:t>
            </a:r>
            <a:r>
              <a:rPr lang="en-US" sz="1200" dirty="0" err="1">
                <a:solidFill>
                  <a:schemeClr val="tx1">
                    <a:lumMod val="65000"/>
                    <a:lumOff val="35000"/>
                  </a:schemeClr>
                </a:solidFill>
                <a:latin typeface="DIN Next LT Arabic" panose="020B0503020203050203" pitchFamily="34" charset="-78"/>
                <a:cs typeface="DIN Next LT Arabic" panose="020B0503020203050203" pitchFamily="34" charset="-78"/>
              </a:rPr>
              <a:t>CoSpaces</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a:t>
            </a: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graphicFrame>
        <p:nvGraphicFramePr>
          <p:cNvPr id="9" name="Table 22">
            <a:extLst>
              <a:ext uri="{FF2B5EF4-FFF2-40B4-BE49-F238E27FC236}">
                <a16:creationId xmlns:a16="http://schemas.microsoft.com/office/drawing/2014/main" id="{9EEFCE2A-ACBF-04F4-B60C-43EDB4C01568}"/>
              </a:ext>
            </a:extLst>
          </p:cNvPr>
          <p:cNvGraphicFramePr>
            <a:graphicFrameLocks noGrp="1"/>
          </p:cNvGraphicFramePr>
          <p:nvPr>
            <p:extLst>
              <p:ext uri="{D42A27DB-BD31-4B8C-83A1-F6EECF244321}">
                <p14:modId xmlns:p14="http://schemas.microsoft.com/office/powerpoint/2010/main" val="3135606547"/>
              </p:ext>
            </p:extLst>
          </p:nvPr>
        </p:nvGraphicFramePr>
        <p:xfrm>
          <a:off x="641156"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Nur Siyam</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nur.siyam@gmail.com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Abdalla Khamis Salim Mohamed Alketbi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mozaomair01@gmail.com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Abdulla Ali Masood Bilal Mohammad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abdullah9.am13@hotmail.com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838304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Saif Alqaryouti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saif.alqaryouti@gmail.com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978977922"/>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Yousef Alqaryouti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alqaryouti.yousef@gmail.com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142379273"/>
                  </a:ext>
                </a:extLst>
              </a:tr>
            </a:tbl>
          </a:graphicData>
        </a:graphic>
      </p:graphicFrame>
      <p:pic>
        <p:nvPicPr>
          <p:cNvPr id="8" name="Picture 7">
            <a:extLst>
              <a:ext uri="{FF2B5EF4-FFF2-40B4-BE49-F238E27FC236}">
                <a16:creationId xmlns:a16="http://schemas.microsoft.com/office/drawing/2014/main" id="{5C95F31E-C1D7-86A8-E7CC-491F8F151659}"/>
              </a:ext>
            </a:extLst>
          </p:cNvPr>
          <p:cNvPicPr>
            <a:picLocks noChangeAspect="1"/>
          </p:cNvPicPr>
          <p:nvPr/>
        </p:nvPicPr>
        <p:blipFill>
          <a:blip r:embed="rId10"/>
          <a:stretch>
            <a:fillRect/>
          </a:stretch>
        </p:blipFill>
        <p:spPr>
          <a:xfrm>
            <a:off x="534067" y="642606"/>
            <a:ext cx="1486979" cy="991319"/>
          </a:xfrm>
          <a:prstGeom prst="rect">
            <a:avLst/>
          </a:prstGeom>
        </p:spPr>
      </p:pic>
      <p:sp>
        <p:nvSpPr>
          <p:cNvPr id="10" name="TextBox 9">
            <a:extLst>
              <a:ext uri="{FF2B5EF4-FFF2-40B4-BE49-F238E27FC236}">
                <a16:creationId xmlns:a16="http://schemas.microsoft.com/office/drawing/2014/main" id="{AD7A2EDF-E299-7715-A3B9-64EEC0699619}"/>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عملية التوطين وتسريعها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C9D8A772-EDFD-7FC5-DF3C-8344B7F92F44}"/>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تأهيل وتشجيع المواطنين على العمل بوظيفة الإمامة بالمساجد؟</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788918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مبتكرات الزوراء 3</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015663"/>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تطبيق يشمل تقنية الميتافيرس والثري دي والذكاء الاصطناعي والبيانات الضخمة لتغطية أهم المجالات مثل: (اللغة - الزي - المأكولات - كبارنا (إشراك كبار المواطنين) - القبائل - متجر (بيع توزيعات ومأكولات وهدايا السياح التذكارية) - زيارات افتراضية لمناطق سياحية مع تقنية ال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GPS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لزيارة المكان في الواقع) بالإضافة إلى مقتطفات من كتاب قصتي وبعض الأسئلة في الاشعارات التي تعطي بمقابل نقاط يمكن استخدامها في المتجر.</a:t>
            </a:r>
          </a:p>
        </p:txBody>
      </p:sp>
      <p:graphicFrame>
        <p:nvGraphicFramePr>
          <p:cNvPr id="17" name="Table 22">
            <a:extLst>
              <a:ext uri="{FF2B5EF4-FFF2-40B4-BE49-F238E27FC236}">
                <a16:creationId xmlns:a16="http://schemas.microsoft.com/office/drawing/2014/main" id="{A57D5165-271E-D1DC-79F0-898EDC2610B6}"/>
              </a:ext>
            </a:extLst>
          </p:cNvPr>
          <p:cNvGraphicFramePr>
            <a:graphicFrameLocks noGrp="1"/>
          </p:cNvGraphicFramePr>
          <p:nvPr>
            <p:extLst>
              <p:ext uri="{D42A27DB-BD31-4B8C-83A1-F6EECF244321}">
                <p14:modId xmlns:p14="http://schemas.microsoft.com/office/powerpoint/2010/main" val="104046091"/>
              </p:ext>
            </p:extLst>
          </p:nvPr>
        </p:nvGraphicFramePr>
        <p:xfrm>
          <a:off x="641154"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Alaa Abdelmonem Esmaeel Adam</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marocw1986@hotmail.com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Arwa Mohamed Atris Mohamed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rerewawa667@gmail.com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Rimas R S Hajjaj</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remashajjaj2277@gmail.com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83830483"/>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Rana Mahmoud Ahmed Metawea</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roro.moutawea27@gmail.com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978977922"/>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Fatemeh Yousefi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fatima1alblooshi44@gmail.com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142379273"/>
                  </a:ext>
                </a:extLst>
              </a:tr>
            </a:tbl>
          </a:graphicData>
        </a:graphic>
      </p:graphicFrame>
      <p:pic>
        <p:nvPicPr>
          <p:cNvPr id="9" name="Picture 8">
            <a:extLst>
              <a:ext uri="{FF2B5EF4-FFF2-40B4-BE49-F238E27FC236}">
                <a16:creationId xmlns:a16="http://schemas.microsoft.com/office/drawing/2014/main" id="{DAB09399-3F08-5BD4-10DE-B14BF21DC66E}"/>
              </a:ext>
            </a:extLst>
          </p:cNvPr>
          <p:cNvPicPr>
            <a:picLocks noChangeAspect="1"/>
          </p:cNvPicPr>
          <p:nvPr/>
        </p:nvPicPr>
        <p:blipFill>
          <a:blip r:embed="rId10"/>
          <a:stretch>
            <a:fillRect/>
          </a:stretch>
        </p:blipFill>
        <p:spPr>
          <a:xfrm>
            <a:off x="534066" y="642606"/>
            <a:ext cx="1486979" cy="991319"/>
          </a:xfrm>
          <a:prstGeom prst="rect">
            <a:avLst/>
          </a:prstGeom>
        </p:spPr>
      </p:pic>
      <p:sp>
        <p:nvSpPr>
          <p:cNvPr id="13" name="TextBox 12">
            <a:extLst>
              <a:ext uri="{FF2B5EF4-FFF2-40B4-BE49-F238E27FC236}">
                <a16:creationId xmlns:a16="http://schemas.microsoft.com/office/drawing/2014/main" id="{B5DCBA8E-345C-A24D-EA62-3E915970371A}"/>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الهوية الوطنية وترسيخها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4" name="TextBox 13">
            <a:extLst>
              <a:ext uri="{FF2B5EF4-FFF2-40B4-BE49-F238E27FC236}">
                <a16:creationId xmlns:a16="http://schemas.microsoft.com/office/drawing/2014/main" id="{D33FF326-0927-26C9-4AF4-963EC507C01B}"/>
              </a:ext>
            </a:extLst>
          </p:cNvPr>
          <p:cNvSpPr txBox="1"/>
          <p:nvPr/>
        </p:nvSpPr>
        <p:spPr>
          <a:xfrm>
            <a:off x="6096000" y="1290918"/>
            <a:ext cx="5561934" cy="1015663"/>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وعي واهتمام طلاب المدارس بأهمية الموروث الشعبي والتاريخي والثقافي، والعادات والتقاليد والقيم الأصيلة؟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6944521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صندوق إعادة التدوير الآلي</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308324"/>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تعد دولة الإمارات العربية المتحدة واحدة من أكثر الدول تقدمًا في العالم وهذا من خلال التكنولوجيا والابتكارات التي يتم إجراؤها. مشروعنا هو صندوق إعادة تدوير المخلفات باستخدام الذكاء الاصطناعي، ويدعى صندوق إعادة التدوير الآلي، والذي يمكنه مساعدتنا في رصد وحساب كمية المخلفات الناتجة عن المسافرين في المطار، وذلك لتقليل نسبتها نحو بيئة أفضل. هذا المشروع سيتم تطبيقه فقط في دولة الإمارات.</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يحتوي صندوق التدوير الآلي على مزايا محددة؛ أولها هو تقسيمه إلى أجزاء وفئات معينة مثل: الزجاج، الورق، البلاستيك، والصفيح. كذلك سنقوم بإضافة صندوق عشوائي في الجانب للأشخاص الذين لديهم مخلفات مختلطة ليقوموا بإلقائها فيه. يوجد أربع خصائص في تطبيقنا بصندوق التدوير الآلي: أولها، يرسل التطبيق رسالة تشير إلى أن الصندوق امتلأ، ثم يقوم الصندوق بتحديد وزن المخلفات التي يحتويها، وأخيرا، بعد ضغط المخلفات، سيقوم الصندوق بإرسال رسالة بأن عملية ضغط المخلفات تمت. تقوم الخاصية الأخيرة بتنبيه الصندوق من خلال التطبيق بالتوقف عن العمل في حالة اكتشاف مواد خطرة ضمن المخلفات.</a:t>
            </a:r>
          </a:p>
        </p:txBody>
      </p:sp>
      <p:graphicFrame>
        <p:nvGraphicFramePr>
          <p:cNvPr id="13" name="Table 22">
            <a:extLst>
              <a:ext uri="{FF2B5EF4-FFF2-40B4-BE49-F238E27FC236}">
                <a16:creationId xmlns:a16="http://schemas.microsoft.com/office/drawing/2014/main" id="{BCB96BE7-5915-9D96-5DD3-13110ABB0F01}"/>
              </a:ext>
            </a:extLst>
          </p:cNvPr>
          <p:cNvGraphicFramePr>
            <a:graphicFrameLocks noGrp="1"/>
          </p:cNvGraphicFramePr>
          <p:nvPr>
            <p:extLst>
              <p:ext uri="{D42A27DB-BD31-4B8C-83A1-F6EECF244321}">
                <p14:modId xmlns:p14="http://schemas.microsoft.com/office/powerpoint/2010/main" val="3003622612"/>
              </p:ext>
            </p:extLst>
          </p:nvPr>
        </p:nvGraphicFramePr>
        <p:xfrm>
          <a:off x="641154"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Sarah Othman Ahmad Arab</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sweetqueensara@gmail.com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nl-NL" sz="1200" b="1" dirty="0">
                          <a:solidFill>
                            <a:srgbClr val="666666"/>
                          </a:solidFill>
                          <a:latin typeface="DIN Next LT Arabic" panose="020B0503020203050203" pitchFamily="34" charset="-78"/>
                          <a:cs typeface="DIN Next LT Arabic" panose="020B0503020203050203" pitchFamily="34" charset="-78"/>
                        </a:rPr>
                        <a:t>Yara Hasan Mohammad Alhourani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yarajoji@icloud.com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618383"/>
                  </a:ext>
                </a:extLst>
              </a:tr>
            </a:tbl>
          </a:graphicData>
        </a:graphic>
      </p:graphicFrame>
      <p:pic>
        <p:nvPicPr>
          <p:cNvPr id="8" name="Picture 7">
            <a:extLst>
              <a:ext uri="{FF2B5EF4-FFF2-40B4-BE49-F238E27FC236}">
                <a16:creationId xmlns:a16="http://schemas.microsoft.com/office/drawing/2014/main" id="{5EC344BE-A372-99D1-FE74-093D721D839A}"/>
              </a:ext>
            </a:extLst>
          </p:cNvPr>
          <p:cNvPicPr>
            <a:picLocks noChangeAspect="1"/>
          </p:cNvPicPr>
          <p:nvPr/>
        </p:nvPicPr>
        <p:blipFill>
          <a:blip r:embed="rId7"/>
          <a:stretch>
            <a:fillRect/>
          </a:stretch>
        </p:blipFill>
        <p:spPr>
          <a:xfrm>
            <a:off x="534066" y="642606"/>
            <a:ext cx="1486979" cy="991319"/>
          </a:xfrm>
          <a:prstGeom prst="rect">
            <a:avLst/>
          </a:prstGeom>
        </p:spPr>
      </p:pic>
      <p:sp>
        <p:nvSpPr>
          <p:cNvPr id="9" name="TextBox 8">
            <a:extLst>
              <a:ext uri="{FF2B5EF4-FFF2-40B4-BE49-F238E27FC236}">
                <a16:creationId xmlns:a16="http://schemas.microsoft.com/office/drawing/2014/main" id="{B8159AD7-CBB4-D63B-A2B2-61755A1575D0}"/>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74F62B4C-0167-AD1A-950F-85EF89D3D6F7}"/>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تتبع وحساب كميات النفايات والهدر الناتج عن أغلب الأنشطة التجارية للمناطق الحرة بمطارات دبي خاصة (أماكن البيع بالتجزئة ومنافذ الأطعمة)؟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8500134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مدرسة محمد بن راشد - حلقة ١</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938992"/>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•على كل شركة حاصلة على رخصة تجارية التسجيل في </a:t>
            </a:r>
            <a:r>
              <a:rPr lang="en-US" sz="1200" dirty="0" err="1">
                <a:solidFill>
                  <a:schemeClr val="tx1">
                    <a:lumMod val="65000"/>
                    <a:lumOff val="35000"/>
                  </a:schemeClr>
                </a:solidFill>
                <a:latin typeface="DIN Next LT Arabic" panose="020B0503020203050203" pitchFamily="34" charset="-78"/>
                <a:cs typeface="DIN Next LT Arabic" panose="020B0503020203050203" pitchFamily="34" charset="-78"/>
              </a:rPr>
              <a:t>Tawteen</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 App</a:t>
            </a:r>
          </a:p>
          <a:p>
            <a:pPr algn="just" rtl="1"/>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في حال توفر أي شاغر عمل دائم أو مؤقت يتم تحديث قائمة الوظائف الخاصة بالشركة.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•إضافة فلترة بحيث يظهر للمواطن الباحث عن عمل الوظائف المناسبة لخبرته العلمية والعملية.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•يتم إعطاء نجمة ذهبية لكل شركة لقاء توظيفها عدد معين من المواطنين بما يتناسب مع حجم الشركة وذلك لخلق جو التنافس الإيجابي.</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•الفكرة هو جعل البحث عن عمل مناسب مهمة سهلة على المواطن عن طريق تطبيق متاح بين يديه 24 ساعة.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•هناك إمكانية كتابة نقد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Review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من قبل المستخدمين في الصفحة الخاصة لكل شركة.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•يوفر التطبيق كل الفرص المتاحة لكل فئات المجتمع بما في ذلك التطوع.</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•التقديم يكون مباشر بين المواطن الباحث عن عمل وبين الشركات عن طريق التطبيق.</a:t>
            </a:r>
          </a:p>
        </p:txBody>
      </p:sp>
      <p:graphicFrame>
        <p:nvGraphicFramePr>
          <p:cNvPr id="9" name="Table 22">
            <a:extLst>
              <a:ext uri="{FF2B5EF4-FFF2-40B4-BE49-F238E27FC236}">
                <a16:creationId xmlns:a16="http://schemas.microsoft.com/office/drawing/2014/main" id="{9D8991AD-D7A6-8D8F-B41F-9ECC6B53C4A6}"/>
              </a:ext>
            </a:extLst>
          </p:cNvPr>
          <p:cNvGraphicFramePr>
            <a:graphicFrameLocks noGrp="1"/>
          </p:cNvGraphicFramePr>
          <p:nvPr>
            <p:extLst>
              <p:ext uri="{D42A27DB-BD31-4B8C-83A1-F6EECF244321}">
                <p14:modId xmlns:p14="http://schemas.microsoft.com/office/powerpoint/2010/main" val="3231721374"/>
              </p:ext>
            </p:extLst>
          </p:nvPr>
        </p:nvGraphicFramePr>
        <p:xfrm>
          <a:off x="641153"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Mariam Yousef Subhi Abu Saleh</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mariam.umadam@gmail.com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58FDB2B7-7D3B-B6D5-EFE1-0EA26C3849EB}"/>
              </a:ext>
            </a:extLst>
          </p:cNvPr>
          <p:cNvPicPr>
            <a:picLocks noChangeAspect="1"/>
          </p:cNvPicPr>
          <p:nvPr/>
        </p:nvPicPr>
        <p:blipFill>
          <a:blip r:embed="rId6"/>
          <a:stretch>
            <a:fillRect/>
          </a:stretch>
        </p:blipFill>
        <p:spPr>
          <a:xfrm>
            <a:off x="534066" y="642606"/>
            <a:ext cx="1486979" cy="991319"/>
          </a:xfrm>
          <a:prstGeom prst="rect">
            <a:avLst/>
          </a:prstGeom>
        </p:spPr>
      </p:pic>
      <p:sp>
        <p:nvSpPr>
          <p:cNvPr id="10" name="TextBox 9">
            <a:extLst>
              <a:ext uri="{FF2B5EF4-FFF2-40B4-BE49-F238E27FC236}">
                <a16:creationId xmlns:a16="http://schemas.microsoft.com/office/drawing/2014/main" id="{0A788A75-2FC4-BB7E-8D45-9A203E80BF70}"/>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عملية التوطين وتسريعها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D42A3ACC-7451-2406-8D6D-AD03DF3B0206}"/>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للتقريب والتوصيل ما بين متطلبات واحتياجات سوق العمل والكفاءات والمهارات المتاحة والموجودة لدى الباحثين عن عمل من المواطنين؟</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2169104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كهرباء من صحراء</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569660"/>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يقوم المشروع على فكرة الازدواج الحراري، والتي هي عبارة عن توليد فرق جهد من فرق درجة الحرارة بين طرفين معدنيين متصلين من طرف واحد بنقطة. بدأنا باتباع خطوات المنهج العلمي وتحققنا من الفكرة بالتجربة.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واجهنا أثناء العمل تحديًا تمثل في أن تيار الإخراج صغير، واستطعنا حل هذا التحدي باستخدام مجموعة كبيرة من المزدوجات الحرارية. ثم اكتشفنا من خلال التجربة أن بزيادة عدد المزدوجات الحرارية يتزايد التيار الكهربي.</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من أجل تطوير المشروع، نأمل في الحصول على المساعدة في البحث والحصول على مزيد من المعلومات حول التوصيل الكهربائي والسبائك التي تولد تيارًا أكبر. </a:t>
            </a:r>
          </a:p>
        </p:txBody>
      </p:sp>
      <p:grpSp>
        <p:nvGrpSpPr>
          <p:cNvPr id="8" name="Group 7">
            <a:extLst>
              <a:ext uri="{FF2B5EF4-FFF2-40B4-BE49-F238E27FC236}">
                <a16:creationId xmlns:a16="http://schemas.microsoft.com/office/drawing/2014/main" id="{58E5ACAB-B82D-7AD5-18C9-7DDCA38ECBE7}"/>
              </a:ext>
            </a:extLst>
          </p:cNvPr>
          <p:cNvGrpSpPr/>
          <p:nvPr/>
        </p:nvGrpSpPr>
        <p:grpSpPr>
          <a:xfrm>
            <a:off x="8027252" y="4888676"/>
            <a:ext cx="1822441" cy="412298"/>
            <a:chOff x="4643634" y="4956561"/>
            <a:chExt cx="2008261" cy="454337"/>
          </a:xfrm>
        </p:grpSpPr>
        <p:sp>
          <p:nvSpPr>
            <p:cNvPr id="10" name="Rectangle 9">
              <a:hlinkClick r:id="rId5"/>
              <a:extLst>
                <a:ext uri="{FF2B5EF4-FFF2-40B4-BE49-F238E27FC236}">
                  <a16:creationId xmlns:a16="http://schemas.microsoft.com/office/drawing/2014/main" id="{42EFF43F-05C4-E6FD-88D6-E75322E6CB2C}"/>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descr="Play">
              <a:extLst>
                <a:ext uri="{FF2B5EF4-FFF2-40B4-BE49-F238E27FC236}">
                  <a16:creationId xmlns:a16="http://schemas.microsoft.com/office/drawing/2014/main" id="{017A935D-D1CD-CDBA-3911-5F2DA68BF8C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12" name="TextBox 11">
              <a:extLst>
                <a:ext uri="{FF2B5EF4-FFF2-40B4-BE49-F238E27FC236}">
                  <a16:creationId xmlns:a16="http://schemas.microsoft.com/office/drawing/2014/main" id="{AF22C777-56FE-1A87-5CAE-2B2C8BCD07D8}"/>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14" name="Table 22">
            <a:extLst>
              <a:ext uri="{FF2B5EF4-FFF2-40B4-BE49-F238E27FC236}">
                <a16:creationId xmlns:a16="http://schemas.microsoft.com/office/drawing/2014/main" id="{B5CC1447-16FD-23FB-EDE3-59A33375B74A}"/>
              </a:ext>
            </a:extLst>
          </p:cNvPr>
          <p:cNvGraphicFramePr>
            <a:graphicFrameLocks noGrp="1"/>
          </p:cNvGraphicFramePr>
          <p:nvPr>
            <p:extLst>
              <p:ext uri="{D42A27DB-BD31-4B8C-83A1-F6EECF244321}">
                <p14:modId xmlns:p14="http://schemas.microsoft.com/office/powerpoint/2010/main" val="2887159029"/>
              </p:ext>
            </p:extLst>
          </p:nvPr>
        </p:nvGraphicFramePr>
        <p:xfrm>
          <a:off x="641152"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Zahra Jaber Ali </a:t>
                      </a:r>
                      <a:r>
                        <a:rPr lang="en-US" sz="1200" b="1" dirty="0" err="1">
                          <a:solidFill>
                            <a:srgbClr val="666666"/>
                          </a:solidFill>
                          <a:latin typeface="DIN Next LT Arabic" panose="020B0503020203050203" pitchFamily="34" charset="-78"/>
                          <a:cs typeface="DIN Next LT Arabic" panose="020B0503020203050203" pitchFamily="34" charset="-78"/>
                        </a:rPr>
                        <a:t>Almazam</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zahraalmazem285@gmail.com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9" name="Picture 8">
            <a:extLst>
              <a:ext uri="{FF2B5EF4-FFF2-40B4-BE49-F238E27FC236}">
                <a16:creationId xmlns:a16="http://schemas.microsoft.com/office/drawing/2014/main" id="{5EEE2346-3609-0DE5-2C39-C1D408B9E876}"/>
              </a:ext>
            </a:extLst>
          </p:cNvPr>
          <p:cNvPicPr>
            <a:picLocks noChangeAspect="1"/>
          </p:cNvPicPr>
          <p:nvPr/>
        </p:nvPicPr>
        <p:blipFill>
          <a:blip r:embed="rId9"/>
          <a:stretch>
            <a:fillRect/>
          </a:stretch>
        </p:blipFill>
        <p:spPr>
          <a:xfrm>
            <a:off x="534065" y="647810"/>
            <a:ext cx="1486979" cy="991319"/>
          </a:xfrm>
          <a:prstGeom prst="rect">
            <a:avLst/>
          </a:prstGeom>
        </p:spPr>
      </p:pic>
      <p:sp>
        <p:nvSpPr>
          <p:cNvPr id="13" name="TextBox 12">
            <a:extLst>
              <a:ext uri="{FF2B5EF4-FFF2-40B4-BE49-F238E27FC236}">
                <a16:creationId xmlns:a16="http://schemas.microsoft.com/office/drawing/2014/main" id="{42F73870-3F26-8607-705E-33BC19F2805F}"/>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623EB7E1-F9AE-B118-7D1D-0DD45F330B67}"/>
              </a:ext>
            </a:extLst>
          </p:cNvPr>
          <p:cNvSpPr txBox="1"/>
          <p:nvPr/>
        </p:nvSpPr>
        <p:spPr>
          <a:xfrm>
            <a:off x="6096000" y="1290918"/>
            <a:ext cx="5561934" cy="276999"/>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تطوير المساجد والأوقاف الدينية لتصبح صديقة للبيئة وأكثر استدامة؟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5514957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طيور النخبة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646331"/>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سيارة آلية تستخدم من قبل شخص واحد ويمكن أن يتم التحكم بها من خلال الحاسوب عبر الإنترنت. تستخدم بشكل أساسي لجمع القمامة والبحث عن أي نوع من المخلفات التي يمكن أن تضر الطبيعة. في المستقبل يمكن أن تعمل باستخدام الألواح الشمسية مما يجعلها تعمل بلا توقف.</a:t>
            </a:r>
          </a:p>
        </p:txBody>
      </p:sp>
      <p:graphicFrame>
        <p:nvGraphicFramePr>
          <p:cNvPr id="13" name="Table 22">
            <a:extLst>
              <a:ext uri="{FF2B5EF4-FFF2-40B4-BE49-F238E27FC236}">
                <a16:creationId xmlns:a16="http://schemas.microsoft.com/office/drawing/2014/main" id="{3E92568E-1613-F008-EE12-1305981097EF}"/>
              </a:ext>
            </a:extLst>
          </p:cNvPr>
          <p:cNvGraphicFramePr>
            <a:graphicFrameLocks noGrp="1"/>
          </p:cNvGraphicFramePr>
          <p:nvPr>
            <p:extLst>
              <p:ext uri="{D42A27DB-BD31-4B8C-83A1-F6EECF244321}">
                <p14:modId xmlns:p14="http://schemas.microsoft.com/office/powerpoint/2010/main" val="1123165033"/>
              </p:ext>
            </p:extLst>
          </p:nvPr>
        </p:nvGraphicFramePr>
        <p:xfrm>
          <a:off x="641151"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Ahmed Mohamed Hassan </a:t>
                      </a:r>
                      <a:r>
                        <a:rPr lang="en-US" sz="1200" b="1" dirty="0" err="1">
                          <a:solidFill>
                            <a:srgbClr val="666666"/>
                          </a:solidFill>
                          <a:latin typeface="DIN Next LT Arabic" panose="020B0503020203050203" pitchFamily="34" charset="-78"/>
                          <a:cs typeface="DIN Next LT Arabic" panose="020B0503020203050203" pitchFamily="34" charset="-78"/>
                        </a:rPr>
                        <a:t>Abdelfatah</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mo672559@gmail.com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337FD699-35F8-A80B-53E2-471E4EBE7F2A}"/>
              </a:ext>
            </a:extLst>
          </p:cNvPr>
          <p:cNvPicPr>
            <a:picLocks noChangeAspect="1"/>
          </p:cNvPicPr>
          <p:nvPr/>
        </p:nvPicPr>
        <p:blipFill>
          <a:blip r:embed="rId6"/>
          <a:stretch>
            <a:fillRect/>
          </a:stretch>
        </p:blipFill>
        <p:spPr>
          <a:xfrm>
            <a:off x="534064" y="647810"/>
            <a:ext cx="1486979" cy="991319"/>
          </a:xfrm>
          <a:prstGeom prst="rect">
            <a:avLst/>
          </a:prstGeom>
        </p:spPr>
      </p:pic>
      <p:sp>
        <p:nvSpPr>
          <p:cNvPr id="9" name="TextBox 8">
            <a:extLst>
              <a:ext uri="{FF2B5EF4-FFF2-40B4-BE49-F238E27FC236}">
                <a16:creationId xmlns:a16="http://schemas.microsoft.com/office/drawing/2014/main" id="{ED0D1456-7C87-DBCA-DBA7-2E432F1F1604}"/>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05C3600A-6B3F-993B-B010-7C997428DAF7}"/>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الربط بين منتجي النفايات (القابلة للتدوير) مع الشركات المصرح لها بالتدوير ومتابعة المراحل المختلفة لعمليات التدوير من البداية حتى النهاية؟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8510327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646331"/>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فريق </a:t>
            </a:r>
            <a:r>
              <a:rPr lang="en-US" b="1" dirty="0">
                <a:solidFill>
                  <a:srgbClr val="A18661"/>
                </a:solidFill>
                <a:latin typeface="DIN Next LT Arabic" panose="020B0503020203050203" pitchFamily="34" charset="-78"/>
                <a:cs typeface="DIN Next LT Arabic" panose="020B0503020203050203" pitchFamily="34" charset="-78"/>
              </a:rPr>
              <a:t>EHA </a:t>
            </a:r>
            <a:r>
              <a:rPr lang="ar-EG" b="1" dirty="0">
                <a:solidFill>
                  <a:srgbClr val="A18661"/>
                </a:solidFill>
                <a:latin typeface="DIN Next LT Arabic" panose="020B0503020203050203" pitchFamily="34" charset="-78"/>
                <a:cs typeface="DIN Next LT Arabic" panose="020B0503020203050203" pitchFamily="34" charset="-78"/>
              </a:rPr>
              <a:t>  تطبيق التراث الإماراتي</a:t>
            </a:r>
          </a:p>
          <a:p>
            <a:pPr algn="r" rtl="1"/>
            <a:endParaRPr lang="ar-EG" b="1" dirty="0">
              <a:solidFill>
                <a:srgbClr val="A18661"/>
              </a:solidFill>
              <a:latin typeface="DIN Next LT Arabic" panose="020B0503020203050203" pitchFamily="34" charset="-78"/>
              <a:cs typeface="DIN Next LT Arabic" panose="020B0503020203050203" pitchFamily="34" charset="-78"/>
            </a:endParaRP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830997"/>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جميعنا نعرف المشكلة التي تواجهنا كمواطنين في الوقت الحالي، وهي أن معظمنا لا يعرف الكثير عن تراثنا، مما يؤثر سلبًا علينا في المستقبل وكذلك على الأجيال القادمة. من أجل ذلك توصلنا إلى حل، حيث قمنا بتصميم تطبيق يُدعى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EHA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والذي يخدم جميع فئات المجتمع بما فيهم التعليم والسياحة وأصحاب الهمم.</a:t>
            </a:r>
          </a:p>
        </p:txBody>
      </p:sp>
      <p:graphicFrame>
        <p:nvGraphicFramePr>
          <p:cNvPr id="9" name="Table 22">
            <a:extLst>
              <a:ext uri="{FF2B5EF4-FFF2-40B4-BE49-F238E27FC236}">
                <a16:creationId xmlns:a16="http://schemas.microsoft.com/office/drawing/2014/main" id="{00B6857B-1163-FB34-30AA-98CB5B9CE09F}"/>
              </a:ext>
            </a:extLst>
          </p:cNvPr>
          <p:cNvGraphicFramePr>
            <a:graphicFrameLocks noGrp="1"/>
          </p:cNvGraphicFramePr>
          <p:nvPr>
            <p:extLst>
              <p:ext uri="{D42A27DB-BD31-4B8C-83A1-F6EECF244321}">
                <p14:modId xmlns:p14="http://schemas.microsoft.com/office/powerpoint/2010/main" val="3134070740"/>
              </p:ext>
            </p:extLst>
          </p:nvPr>
        </p:nvGraphicFramePr>
        <p:xfrm>
          <a:off x="641150"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Noor Mohamed Ahmed </a:t>
                      </a:r>
                      <a:r>
                        <a:rPr lang="en-US" sz="1200" b="1" dirty="0" err="1">
                          <a:solidFill>
                            <a:srgbClr val="666666"/>
                          </a:solidFill>
                          <a:latin typeface="DIN Next LT Arabic" panose="020B0503020203050203" pitchFamily="34" charset="-78"/>
                          <a:cs typeface="DIN Next LT Arabic" panose="020B0503020203050203" pitchFamily="34" charset="-78"/>
                        </a:rPr>
                        <a:t>Sulaiman</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Abdulqader</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noor_abd_alkader@yahoo.com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Fatima Sultan Mohamed </a:t>
                      </a:r>
                      <a:r>
                        <a:rPr lang="en-US" sz="1200" b="1" dirty="0" err="1">
                          <a:solidFill>
                            <a:srgbClr val="666666"/>
                          </a:solidFill>
                          <a:latin typeface="DIN Next LT Arabic" panose="020B0503020203050203" pitchFamily="34" charset="-78"/>
                          <a:cs typeface="DIN Next LT Arabic" panose="020B0503020203050203" pitchFamily="34" charset="-78"/>
                        </a:rPr>
                        <a:t>Alowais</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Alshamsi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mrojalelm@hotmail.com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625382688"/>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Fatima </a:t>
                      </a:r>
                      <a:r>
                        <a:rPr lang="en-US" sz="1200" b="1" dirty="0" err="1">
                          <a:solidFill>
                            <a:srgbClr val="666666"/>
                          </a:solidFill>
                          <a:latin typeface="DIN Next LT Arabic" panose="020B0503020203050203" pitchFamily="34" charset="-78"/>
                          <a:cs typeface="DIN Next LT Arabic" panose="020B0503020203050203" pitchFamily="34" charset="-78"/>
                        </a:rPr>
                        <a:t>Matar</a:t>
                      </a:r>
                      <a:r>
                        <a:rPr lang="en-US" sz="1200" b="1" dirty="0">
                          <a:solidFill>
                            <a:srgbClr val="666666"/>
                          </a:solidFill>
                          <a:latin typeface="DIN Next LT Arabic" panose="020B0503020203050203" pitchFamily="34" charset="-78"/>
                          <a:cs typeface="DIN Next LT Arabic" panose="020B0503020203050203" pitchFamily="34" charset="-78"/>
                        </a:rPr>
                        <a:t> Ali </a:t>
                      </a:r>
                      <a:r>
                        <a:rPr lang="en-US" sz="1200" b="1" dirty="0" err="1">
                          <a:solidFill>
                            <a:srgbClr val="666666"/>
                          </a:solidFill>
                          <a:latin typeface="DIN Next LT Arabic" panose="020B0503020203050203" pitchFamily="34" charset="-78"/>
                          <a:cs typeface="DIN Next LT Arabic" panose="020B0503020203050203" pitchFamily="34" charset="-78"/>
                        </a:rPr>
                        <a:t>Alketbi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fatma_alketbi@hotmail.com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80987694"/>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Ali Mohamed Ali Ahmed </a:t>
                      </a:r>
                      <a:r>
                        <a:rPr lang="en-US" sz="1200" b="1" dirty="0" err="1">
                          <a:solidFill>
                            <a:srgbClr val="666666"/>
                          </a:solidFill>
                          <a:latin typeface="DIN Next LT Arabic" panose="020B0503020203050203" pitchFamily="34" charset="-78"/>
                          <a:cs typeface="DIN Next LT Arabic" panose="020B0503020203050203" pitchFamily="34" charset="-78"/>
                        </a:rPr>
                        <a:t>Alobeidli</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Alobeidli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obaidli_ali@hotmail.com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21324071"/>
                  </a:ext>
                </a:extLst>
              </a:tr>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Hussain Mohamed Hussain Abdalla Alzarooni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koory7470@gmail.com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91201112"/>
                  </a:ext>
                </a:extLst>
              </a:tr>
            </a:tbl>
          </a:graphicData>
        </a:graphic>
      </p:graphicFrame>
      <p:pic>
        <p:nvPicPr>
          <p:cNvPr id="8" name="Picture 7">
            <a:extLst>
              <a:ext uri="{FF2B5EF4-FFF2-40B4-BE49-F238E27FC236}">
                <a16:creationId xmlns:a16="http://schemas.microsoft.com/office/drawing/2014/main" id="{0D980648-9D48-7800-B721-A1EE38C95271}"/>
              </a:ext>
            </a:extLst>
          </p:cNvPr>
          <p:cNvPicPr>
            <a:picLocks noChangeAspect="1"/>
          </p:cNvPicPr>
          <p:nvPr/>
        </p:nvPicPr>
        <p:blipFill>
          <a:blip r:embed="rId10"/>
          <a:stretch>
            <a:fillRect/>
          </a:stretch>
        </p:blipFill>
        <p:spPr>
          <a:xfrm>
            <a:off x="534064" y="647810"/>
            <a:ext cx="1486979" cy="991319"/>
          </a:xfrm>
          <a:prstGeom prst="rect">
            <a:avLst/>
          </a:prstGeom>
        </p:spPr>
      </p:pic>
      <p:sp>
        <p:nvSpPr>
          <p:cNvPr id="10" name="TextBox 9">
            <a:extLst>
              <a:ext uri="{FF2B5EF4-FFF2-40B4-BE49-F238E27FC236}">
                <a16:creationId xmlns:a16="http://schemas.microsoft.com/office/drawing/2014/main" id="{50E5262D-08F4-DB02-CDF6-8B80104961DF}"/>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الهوية الوطنية وترسيخها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837B6DED-5A2C-B7BF-C6B8-508C5EF6EE80}"/>
              </a:ext>
            </a:extLst>
          </p:cNvPr>
          <p:cNvSpPr txBox="1"/>
          <p:nvPr/>
        </p:nvSpPr>
        <p:spPr>
          <a:xfrm>
            <a:off x="6096000" y="1290918"/>
            <a:ext cx="5561934" cy="1015663"/>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وعي واهتمام طلاب المدارس بأهمية الموروث الشعبي والتاريخي والثقافي، والعادات والتقاليد والقيم الأصيلة؟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922711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عافية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9" name="TextBox 38">
            <a:extLst>
              <a:ext uri="{FF2B5EF4-FFF2-40B4-BE49-F238E27FC236}">
                <a16:creationId xmlns:a16="http://schemas.microsoft.com/office/drawing/2014/main" id="{F44477DF-71F3-C091-2B87-C2975D929658}"/>
              </a:ext>
            </a:extLst>
          </p:cNvPr>
          <p:cNvSpPr txBox="1"/>
          <p:nvPr/>
        </p:nvSpPr>
        <p:spPr>
          <a:xfrm>
            <a:off x="6219013" y="2462629"/>
            <a:ext cx="5438920" cy="1754326"/>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يتضمن تطبيق الهاتف أربعة أقسام رئيسية؛ يندرج تحت كل منها أنشطة تحفيزية مختلفة للأفراد للتكيف على نمط حياة صحي. القسم الأول هو الأنظمة الغذائية، حيث سيتم توفير وصفات مختلفة لمصابي الأمراض المزمنة ومتدربي رياضة كمال الأجسام وكذلك صناديق الغداء. كما يحتوي على نظام لحساب السعرات الحرارية. أما عن القسم الثاني فهو القسم الرياضي، حيث يوجد المدربون ومحادثات أفراد الفريق وكذلك محاور الواقع الافتراضي. يوفر القسم الثالث منصة إعلامية للتوعية الصحية ومراكز فحص السرطان في الإمارات. ستكون هناك أيضًا دورة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BLS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متاحة للجمهور. أما عن القسم الرابع فيوفر مقاييس معرفية عامة حول مسافة الأنشطة التي تم قطعها ومعدل ضربات القلب ووقت التدريبات اليومية. وأخيرًا يتضمن القسم الخامس متجر يوفر مختلف العناصر التي يحتاجها الأفراد في نمط حياتهم الجديد.</a:t>
            </a:r>
          </a:p>
        </p:txBody>
      </p:sp>
      <p:grpSp>
        <p:nvGrpSpPr>
          <p:cNvPr id="44" name="Group 43">
            <a:extLst>
              <a:ext uri="{FF2B5EF4-FFF2-40B4-BE49-F238E27FC236}">
                <a16:creationId xmlns:a16="http://schemas.microsoft.com/office/drawing/2014/main" id="{B3960C49-1678-41B4-E214-BFA6E63E6375}"/>
              </a:ext>
            </a:extLst>
          </p:cNvPr>
          <p:cNvGrpSpPr/>
          <p:nvPr/>
        </p:nvGrpSpPr>
        <p:grpSpPr>
          <a:xfrm>
            <a:off x="6096000" y="4888676"/>
            <a:ext cx="1822441" cy="412298"/>
            <a:chOff x="6828090" y="4956561"/>
            <a:chExt cx="2008261" cy="454337"/>
          </a:xfrm>
        </p:grpSpPr>
        <p:sp>
          <p:nvSpPr>
            <p:cNvPr id="45" name="Rectangle 44">
              <a:hlinkClick r:id="rId2"/>
              <a:extLst>
                <a:ext uri="{FF2B5EF4-FFF2-40B4-BE49-F238E27FC236}">
                  <a16:creationId xmlns:a16="http://schemas.microsoft.com/office/drawing/2014/main" id="{4B2B42C2-D022-A9EA-CCB2-8EFE1A77D206}"/>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CF86C28B-0CC6-64C9-E360-6EDA55BD6A00}"/>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47" name="Graphic 46" descr="Projector screen">
              <a:extLst>
                <a:ext uri="{FF2B5EF4-FFF2-40B4-BE49-F238E27FC236}">
                  <a16:creationId xmlns:a16="http://schemas.microsoft.com/office/drawing/2014/main" id="{1A5B2376-640F-2C10-9E26-2AB4E3FE64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aphicFrame>
        <p:nvGraphicFramePr>
          <p:cNvPr id="9" name="Table 22">
            <a:extLst>
              <a:ext uri="{FF2B5EF4-FFF2-40B4-BE49-F238E27FC236}">
                <a16:creationId xmlns:a16="http://schemas.microsoft.com/office/drawing/2014/main" id="{0002046D-9D87-54D4-504A-46B56DDD18B9}"/>
              </a:ext>
            </a:extLst>
          </p:cNvPr>
          <p:cNvGraphicFramePr>
            <a:graphicFrameLocks noGrp="1"/>
          </p:cNvGraphicFramePr>
          <p:nvPr>
            <p:extLst>
              <p:ext uri="{D42A27DB-BD31-4B8C-83A1-F6EECF244321}">
                <p14:modId xmlns:p14="http://schemas.microsoft.com/office/powerpoint/2010/main" val="1950974927"/>
              </p:ext>
            </p:extLst>
          </p:nvPr>
        </p:nvGraphicFramePr>
        <p:xfrm>
          <a:off x="640491"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sv-SE" sz="1200" b="1" dirty="0">
                          <a:solidFill>
                            <a:srgbClr val="666666"/>
                          </a:solidFill>
                          <a:latin typeface="DIN Next LT Arabic" panose="020B0503020203050203" pitchFamily="34" charset="-78"/>
                          <a:cs typeface="DIN Next LT Arabic" panose="020B0503020203050203" pitchFamily="34" charset="-78"/>
                        </a:rPr>
                        <a:t>Manal Rashed Mohamed Salem Alabdouli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manalabdouli@gmail.com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Mashael Saeed Obaid Saeed </a:t>
                      </a:r>
                      <a:r>
                        <a:rPr lang="en-US" sz="1200" b="1" dirty="0" err="1">
                          <a:solidFill>
                            <a:srgbClr val="666666"/>
                          </a:solidFill>
                          <a:latin typeface="DIN Next LT Arabic" panose="020B0503020203050203" pitchFamily="34" charset="-78"/>
                          <a:cs typeface="DIN Next LT Arabic" panose="020B0503020203050203" pitchFamily="34" charset="-78"/>
                        </a:rPr>
                        <a:t>Alsereidi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mashaael.alsereidi@gmail.com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419426195"/>
                  </a:ext>
                </a:extLst>
              </a:tr>
            </a:tbl>
          </a:graphicData>
        </a:graphic>
      </p:graphicFrame>
      <p:pic>
        <p:nvPicPr>
          <p:cNvPr id="5" name="Picture 4">
            <a:extLst>
              <a:ext uri="{FF2B5EF4-FFF2-40B4-BE49-F238E27FC236}">
                <a16:creationId xmlns:a16="http://schemas.microsoft.com/office/drawing/2014/main" id="{F83F428F-A12D-5D6D-C466-C4040A4D4526}"/>
              </a:ext>
            </a:extLst>
          </p:cNvPr>
          <p:cNvPicPr>
            <a:picLocks noChangeAspect="1"/>
          </p:cNvPicPr>
          <p:nvPr/>
        </p:nvPicPr>
        <p:blipFill>
          <a:blip r:embed="rId7"/>
          <a:stretch>
            <a:fillRect/>
          </a:stretch>
        </p:blipFill>
        <p:spPr>
          <a:xfrm>
            <a:off x="534067" y="650348"/>
            <a:ext cx="1486979" cy="991319"/>
          </a:xfrm>
          <a:prstGeom prst="rect">
            <a:avLst/>
          </a:prstGeom>
        </p:spPr>
      </p:pic>
      <p:sp>
        <p:nvSpPr>
          <p:cNvPr id="2" name="TextBox 1">
            <a:extLst>
              <a:ext uri="{FF2B5EF4-FFF2-40B4-BE49-F238E27FC236}">
                <a16:creationId xmlns:a16="http://schemas.microsoft.com/office/drawing/2014/main" id="{1894ED2C-2596-DA5B-964D-3DF41CFFCF7E}"/>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3" name="TextBox 2">
            <a:extLst>
              <a:ext uri="{FF2B5EF4-FFF2-40B4-BE49-F238E27FC236}">
                <a16:creationId xmlns:a16="http://schemas.microsoft.com/office/drawing/2014/main" id="{7EE7D877-049C-BC2C-7F41-0EC6690332EB}"/>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الطرق والوسائل المناسبة لمساعدة وتشجيع أفراد المجتمع على إتباع عادات صحية سليمة ومفيدة؟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42303612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نحن هنا</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646331"/>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نوظف آليات الذكاء الاصطناعي  للتعرف على مشكلات الصحة النفسية وكيفية إيجاد طرق لعلاج وتعزيز مستوى الصحة النفسية مستخدمين آليات الذكاء الاصطناعي وكذلك تعزيز الفكرة لدى طلاب المدارس.</a:t>
            </a:r>
          </a:p>
        </p:txBody>
      </p:sp>
      <p:graphicFrame>
        <p:nvGraphicFramePr>
          <p:cNvPr id="10" name="Table 22">
            <a:extLst>
              <a:ext uri="{FF2B5EF4-FFF2-40B4-BE49-F238E27FC236}">
                <a16:creationId xmlns:a16="http://schemas.microsoft.com/office/drawing/2014/main" id="{DAFEDB15-FB76-69B6-C05E-CB1E14B07CE9}"/>
              </a:ext>
            </a:extLst>
          </p:cNvPr>
          <p:cNvGraphicFramePr>
            <a:graphicFrameLocks noGrp="1"/>
          </p:cNvGraphicFramePr>
          <p:nvPr>
            <p:extLst>
              <p:ext uri="{D42A27DB-BD31-4B8C-83A1-F6EECF244321}">
                <p14:modId xmlns:p14="http://schemas.microsoft.com/office/powerpoint/2010/main" val="2753684168"/>
              </p:ext>
            </p:extLst>
          </p:nvPr>
        </p:nvGraphicFramePr>
        <p:xfrm>
          <a:off x="641149"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Fatima Hassan </a:t>
                      </a:r>
                      <a:r>
                        <a:rPr lang="en-US" sz="1200" b="1" dirty="0" err="1">
                          <a:solidFill>
                            <a:srgbClr val="666666"/>
                          </a:solidFill>
                          <a:latin typeface="DIN Next LT Arabic" panose="020B0503020203050203" pitchFamily="34" charset="-78"/>
                          <a:cs typeface="DIN Next LT Arabic" panose="020B0503020203050203" pitchFamily="34" charset="-78"/>
                        </a:rPr>
                        <a:t>Abdelrahim</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Alrais</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Alharmoodi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fa.7i3a@gmail.com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Jawaher Khalid Abdalla Saleh </a:t>
                      </a:r>
                      <a:r>
                        <a:rPr lang="en-US" sz="1200" b="1" dirty="0" err="1">
                          <a:solidFill>
                            <a:srgbClr val="666666"/>
                          </a:solidFill>
                          <a:latin typeface="DIN Next LT Arabic" panose="020B0503020203050203" pitchFamily="34" charset="-78"/>
                          <a:cs typeface="DIN Next LT Arabic" panose="020B0503020203050203" pitchFamily="34" charset="-78"/>
                        </a:rPr>
                        <a:t>Alshehhi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jawaheralshahhi@gmail.com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625382688"/>
                  </a:ext>
                </a:extLst>
              </a:tr>
            </a:tbl>
          </a:graphicData>
        </a:graphic>
      </p:graphicFrame>
      <p:pic>
        <p:nvPicPr>
          <p:cNvPr id="8" name="Picture 7">
            <a:extLst>
              <a:ext uri="{FF2B5EF4-FFF2-40B4-BE49-F238E27FC236}">
                <a16:creationId xmlns:a16="http://schemas.microsoft.com/office/drawing/2014/main" id="{0658F2D4-68F0-5642-31F1-ED5EBAE39EF7}"/>
              </a:ext>
            </a:extLst>
          </p:cNvPr>
          <p:cNvPicPr>
            <a:picLocks noChangeAspect="1"/>
          </p:cNvPicPr>
          <p:nvPr/>
        </p:nvPicPr>
        <p:blipFill>
          <a:blip r:embed="rId7"/>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A3395C2D-B97E-59C5-98F3-4D7B2B9D1873}"/>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6A1980AB-DBBF-7F4A-8840-844FA9CD1F35}"/>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يمكننا ابتكار طرق لتعزيز المرونة النفسية وتطوير الخدمات الصحية مثل التشخيص و العلاج للاضطرابات النفسية الشائعة؟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3055533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ساس التوفير</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516073"/>
          </a:xfrm>
          <a:prstGeom prst="rect">
            <a:avLst/>
          </a:prstGeom>
          <a:noFill/>
        </p:spPr>
        <p:txBody>
          <a:bodyPr wrap="square" rtlCol="0">
            <a:spAutoFit/>
          </a:bodyPr>
          <a:lstStyle/>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تطبيق وموقع ومركز للصناعة والخياطة، يضم التطبيق والموقع 4 أجزاء رئيسية: </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الجزء الأول يتيح ميزة الوصول إلى مواقع هذه المتاجر المتوفرة في الدولة ولكن غير معروف عنها، كما أنه سيتيح لأصحاب هذه المحلات الغير معلن عنها إرسال تفاصيل وبيانات المتجر إلى الفريق المسؤول في شركة التطبيق لمراجعة المعلومات ثم اعتمادها وإدراج موقع المحل، ويمكن الوصول إليه من خلال شريط البحث باسم المدينة، وسيتم فرز وعرض المحلات المتوفرة بدءًا من الأكثر قربًا إلى الأبعد.</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الجزء الثاني هو الوصول إلى متاجر تبيع القطع المستعملة التابعة للعلامات التجارية العالمية، كما سيتم زيارة المحل من قبل إدارة التطبيق للتأكد من أن القطع موثوقة وذات جودة عالية، ثم اعتماد هذا المحل وإضافته للائحة المحلات التي تخدم ذات الهدف، و إدراج موقعه أيضًا مع ذكر تفاصيل واختصاص القطع المباعة.</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الجزء الثالث هو ميزة إضافة متجر يبيع قطع مستدامة جديدة كليًا، وهي شركات بدأت من الصفر ببداية مستدامة، ولأن في العادة تعتبر هذه الشركات والمتاجر محدودة التصاميم سيتم إضافة جميع قطعهم وهذا سيتيح للزبائن التسوق الإلكتروني من خلال التطبيق لهذه العلامات التجارية المستدامة المحلية.</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الجزء الرابع هو الجزء الذي يتيح للمستخدمين بيع قطعهم الخاصة من خلال إدراج صورة القطعة من مختلف الاتجاهات وذكر تفاصيل القطعة وإدراج سعر القطعة. </a:t>
            </a:r>
          </a:p>
          <a:p>
            <a:pPr algn="just" rtl="1"/>
            <a:r>
              <a:rPr lang="ar-EG" sz="1050" dirty="0">
                <a:solidFill>
                  <a:schemeClr val="tx1">
                    <a:lumMod val="65000"/>
                    <a:lumOff val="35000"/>
                  </a:schemeClr>
                </a:solidFill>
                <a:latin typeface="DIN Next LT Arabic" panose="020B0503020203050203" pitchFamily="34" charset="-78"/>
                <a:cs typeface="DIN Next LT Arabic" panose="020B0503020203050203" pitchFamily="34" charset="-78"/>
              </a:rPr>
              <a:t>أما مركز الصناعة والخياطة، فيتيح للمصممين بيئة متكاملة لتحويل تصاميمهم إلى تصاميم مصنوعة بمواد خام مستدامة وعملية مستدامة 100%.</a:t>
            </a:r>
          </a:p>
        </p:txBody>
      </p:sp>
      <p:graphicFrame>
        <p:nvGraphicFramePr>
          <p:cNvPr id="9" name="Table 22">
            <a:extLst>
              <a:ext uri="{FF2B5EF4-FFF2-40B4-BE49-F238E27FC236}">
                <a16:creationId xmlns:a16="http://schemas.microsoft.com/office/drawing/2014/main" id="{07FE7FFA-90E1-D740-668E-B55A4EF7BB1E}"/>
              </a:ext>
            </a:extLst>
          </p:cNvPr>
          <p:cNvGraphicFramePr>
            <a:graphicFrameLocks noGrp="1"/>
          </p:cNvGraphicFramePr>
          <p:nvPr>
            <p:extLst>
              <p:ext uri="{D42A27DB-BD31-4B8C-83A1-F6EECF244321}">
                <p14:modId xmlns:p14="http://schemas.microsoft.com/office/powerpoint/2010/main" val="593621853"/>
              </p:ext>
            </p:extLst>
          </p:nvPr>
        </p:nvGraphicFramePr>
        <p:xfrm>
          <a:off x="641149"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Salaamah</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Saif</a:t>
                      </a:r>
                      <a:r>
                        <a:rPr lang="en-US" sz="1200" b="1" dirty="0">
                          <a:solidFill>
                            <a:srgbClr val="666666"/>
                          </a:solidFill>
                          <a:latin typeface="DIN Next LT Arabic" panose="020B0503020203050203" pitchFamily="34" charset="-78"/>
                          <a:cs typeface="DIN Next LT Arabic" panose="020B0503020203050203" pitchFamily="34" charset="-78"/>
                        </a:rPr>
                        <a:t> Khalifa Bin </a:t>
                      </a:r>
                      <a:r>
                        <a:rPr lang="en-US" sz="1200" b="1" dirty="0" err="1">
                          <a:solidFill>
                            <a:srgbClr val="666666"/>
                          </a:solidFill>
                          <a:latin typeface="DIN Next LT Arabic" panose="020B0503020203050203" pitchFamily="34" charset="-78"/>
                          <a:cs typeface="DIN Next LT Arabic" panose="020B0503020203050203" pitchFamily="34" charset="-78"/>
                        </a:rPr>
                        <a:t>Khelaif</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salamaalteneiji198@gmail.com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Hayad</a:t>
                      </a:r>
                      <a:r>
                        <a:rPr lang="en-US" sz="1200" b="1" dirty="0">
                          <a:solidFill>
                            <a:srgbClr val="666666"/>
                          </a:solidFill>
                          <a:latin typeface="DIN Next LT Arabic" panose="020B0503020203050203" pitchFamily="34" charset="-78"/>
                          <a:cs typeface="DIN Next LT Arabic" panose="020B0503020203050203" pitchFamily="34" charset="-78"/>
                        </a:rPr>
                        <a:t> Abdullahi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hayat.abdullaahi@gmail.com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625382688"/>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Shamma</a:t>
                      </a:r>
                      <a:r>
                        <a:rPr lang="en-US" sz="1200" b="1" dirty="0">
                          <a:solidFill>
                            <a:srgbClr val="666666"/>
                          </a:solidFill>
                          <a:latin typeface="DIN Next LT Arabic" panose="020B0503020203050203" pitchFamily="34" charset="-78"/>
                          <a:cs typeface="DIN Next LT Arabic" panose="020B0503020203050203" pitchFamily="34" charset="-78"/>
                        </a:rPr>
                        <a:t> Salim Ali </a:t>
                      </a:r>
                      <a:r>
                        <a:rPr lang="en-US" sz="1200" b="1" dirty="0" err="1">
                          <a:solidFill>
                            <a:srgbClr val="666666"/>
                          </a:solidFill>
                          <a:latin typeface="DIN Next LT Arabic" panose="020B0503020203050203" pitchFamily="34" charset="-78"/>
                          <a:cs typeface="DIN Next LT Arabic" panose="020B0503020203050203" pitchFamily="34" charset="-78"/>
                        </a:rPr>
                        <a:t>Alshabani</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Alketbi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vucxshamma@gmail.com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88561047"/>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Amna Salem Rashed </a:t>
                      </a:r>
                      <a:r>
                        <a:rPr lang="en-US" sz="1200" b="1" dirty="0" err="1">
                          <a:solidFill>
                            <a:srgbClr val="666666"/>
                          </a:solidFill>
                          <a:latin typeface="DIN Next LT Arabic" panose="020B0503020203050203" pitchFamily="34" charset="-78"/>
                          <a:cs typeface="DIN Next LT Arabic" panose="020B0503020203050203" pitchFamily="34" charset="-78"/>
                        </a:rPr>
                        <a:t>Humood</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Alyammahi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aamnaalyammahii@gmail.com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160989680"/>
                  </a:ext>
                </a:extLst>
              </a:tr>
            </a:tbl>
          </a:graphicData>
        </a:graphic>
      </p:graphicFrame>
      <p:pic>
        <p:nvPicPr>
          <p:cNvPr id="8" name="Picture 7">
            <a:extLst>
              <a:ext uri="{FF2B5EF4-FFF2-40B4-BE49-F238E27FC236}">
                <a16:creationId xmlns:a16="http://schemas.microsoft.com/office/drawing/2014/main" id="{9DA0DE4B-1CD0-074B-8897-96203E544871}"/>
              </a:ext>
            </a:extLst>
          </p:cNvPr>
          <p:cNvPicPr>
            <a:picLocks noChangeAspect="1"/>
          </p:cNvPicPr>
          <p:nvPr/>
        </p:nvPicPr>
        <p:blipFill>
          <a:blip r:embed="rId9"/>
          <a:stretch>
            <a:fillRect/>
          </a:stretch>
        </p:blipFill>
        <p:spPr>
          <a:xfrm>
            <a:off x="534063" y="647809"/>
            <a:ext cx="1486979" cy="991319"/>
          </a:xfrm>
          <a:prstGeom prst="rect">
            <a:avLst/>
          </a:prstGeom>
        </p:spPr>
      </p:pic>
      <p:sp>
        <p:nvSpPr>
          <p:cNvPr id="10" name="TextBox 9">
            <a:extLst>
              <a:ext uri="{FF2B5EF4-FFF2-40B4-BE49-F238E27FC236}">
                <a16:creationId xmlns:a16="http://schemas.microsoft.com/office/drawing/2014/main" id="{9137DF74-1D33-A3DB-9FCD-C46404C9CBAA}"/>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09C21970-8448-DB38-E6C0-F16A2A7E9EDA}"/>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للمساعدة في الوصول للحياد الكربوني في دولة الإمارات؟</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455209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قاموس الإمارات</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569660"/>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المشكلة: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-الجيل الجديد لديه معرفة قليلة بالصنعة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-عدم حصول السياح على المعرفة الصحيحة الخاصة بثقافة الإمارات وتقاليدها</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-عموم الناس لا يعرفون عاداتنا</a:t>
            </a:r>
          </a:p>
          <a:p>
            <a:pPr algn="just" rtl="1"/>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الحل هو تطبيق يتضمن الآتي:</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-قسم لتعليم الصنعة لكل من المقيمين والسياح</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-أماكن مقترحة لإظهار ثقافة الإمارات</a:t>
            </a:r>
          </a:p>
        </p:txBody>
      </p:sp>
      <p:graphicFrame>
        <p:nvGraphicFramePr>
          <p:cNvPr id="14" name="Table 22">
            <a:extLst>
              <a:ext uri="{FF2B5EF4-FFF2-40B4-BE49-F238E27FC236}">
                <a16:creationId xmlns:a16="http://schemas.microsoft.com/office/drawing/2014/main" id="{781A2F4E-283B-D19D-39FE-63D434F751B7}"/>
              </a:ext>
            </a:extLst>
          </p:cNvPr>
          <p:cNvGraphicFramePr>
            <a:graphicFrameLocks noGrp="1"/>
          </p:cNvGraphicFramePr>
          <p:nvPr>
            <p:extLst>
              <p:ext uri="{D42A27DB-BD31-4B8C-83A1-F6EECF244321}">
                <p14:modId xmlns:p14="http://schemas.microsoft.com/office/powerpoint/2010/main" val="1241320953"/>
              </p:ext>
            </p:extLst>
          </p:nvPr>
        </p:nvGraphicFramePr>
        <p:xfrm>
          <a:off x="641148"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Maryam Husain Hamad Abdulla </a:t>
                      </a:r>
                      <a:r>
                        <a:rPr lang="en-US" sz="1200" b="1" dirty="0" err="1">
                          <a:solidFill>
                            <a:srgbClr val="666666"/>
                          </a:solidFill>
                          <a:latin typeface="DIN Next LT Arabic" panose="020B0503020203050203" pitchFamily="34" charset="-78"/>
                          <a:cs typeface="DIN Next LT Arabic" panose="020B0503020203050203" pitchFamily="34" charset="-78"/>
                        </a:rPr>
                        <a:t>Alawani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maryam.h.alawani@hotmail.com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Moozah</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Saif</a:t>
                      </a:r>
                      <a:r>
                        <a:rPr lang="en-US" sz="1200" b="1" dirty="0">
                          <a:solidFill>
                            <a:srgbClr val="666666"/>
                          </a:solidFill>
                          <a:latin typeface="DIN Next LT Arabic" panose="020B0503020203050203" pitchFamily="34" charset="-78"/>
                          <a:cs typeface="DIN Next LT Arabic" panose="020B0503020203050203" pitchFamily="34" charset="-78"/>
                        </a:rPr>
                        <a:t> Abdulla Bin Ghazi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moozahalmazrooei@gmail.com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625382688"/>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Fatema </a:t>
                      </a:r>
                      <a:r>
                        <a:rPr lang="en-US" sz="1200" b="1" dirty="0" err="1">
                          <a:solidFill>
                            <a:srgbClr val="666666"/>
                          </a:solidFill>
                          <a:latin typeface="DIN Next LT Arabic" panose="020B0503020203050203" pitchFamily="34" charset="-78"/>
                          <a:cs typeface="DIN Next LT Arabic" panose="020B0503020203050203" pitchFamily="34" charset="-78"/>
                        </a:rPr>
                        <a:t>Saif</a:t>
                      </a:r>
                      <a:r>
                        <a:rPr lang="en-US" sz="1200" b="1" dirty="0">
                          <a:solidFill>
                            <a:srgbClr val="666666"/>
                          </a:solidFill>
                          <a:latin typeface="DIN Next LT Arabic" panose="020B0503020203050203" pitchFamily="34" charset="-78"/>
                          <a:cs typeface="DIN Next LT Arabic" panose="020B0503020203050203" pitchFamily="34" charset="-78"/>
                        </a:rPr>
                        <a:t> Mohammed Bin </a:t>
                      </a:r>
                      <a:r>
                        <a:rPr lang="en-US" sz="1200" b="1" dirty="0" err="1">
                          <a:solidFill>
                            <a:srgbClr val="666666"/>
                          </a:solidFill>
                          <a:latin typeface="DIN Next LT Arabic" panose="020B0503020203050203" pitchFamily="34" charset="-78"/>
                          <a:cs typeface="DIN Next LT Arabic" panose="020B0503020203050203" pitchFamily="34" charset="-78"/>
                        </a:rPr>
                        <a:t>Halool</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f.alkhatri006@gmail.com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88561047"/>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Shaikha</a:t>
                      </a:r>
                      <a:r>
                        <a:rPr lang="en-US" sz="1200" b="1" dirty="0">
                          <a:solidFill>
                            <a:srgbClr val="666666"/>
                          </a:solidFill>
                          <a:latin typeface="DIN Next LT Arabic" panose="020B0503020203050203" pitchFamily="34" charset="-78"/>
                          <a:cs typeface="DIN Next LT Arabic" panose="020B0503020203050203" pitchFamily="34" charset="-78"/>
                        </a:rPr>
                        <a:t> Salem </a:t>
                      </a:r>
                      <a:r>
                        <a:rPr lang="en-US" sz="1200" b="1" dirty="0" err="1">
                          <a:solidFill>
                            <a:srgbClr val="666666"/>
                          </a:solidFill>
                          <a:latin typeface="DIN Next LT Arabic" panose="020B0503020203050203" pitchFamily="34" charset="-78"/>
                          <a:cs typeface="DIN Next LT Arabic" panose="020B0503020203050203" pitchFamily="34" charset="-78"/>
                        </a:rPr>
                        <a:t>Saif</a:t>
                      </a:r>
                      <a:r>
                        <a:rPr lang="en-US" sz="1200" b="1" dirty="0">
                          <a:solidFill>
                            <a:srgbClr val="666666"/>
                          </a:solidFill>
                          <a:latin typeface="DIN Next LT Arabic" panose="020B0503020203050203" pitchFamily="34" charset="-78"/>
                          <a:cs typeface="DIN Next LT Arabic" panose="020B0503020203050203" pitchFamily="34" charset="-78"/>
                        </a:rPr>
                        <a:t> Bin </a:t>
                      </a:r>
                      <a:r>
                        <a:rPr lang="en-US" sz="1200" b="1" dirty="0" err="1">
                          <a:solidFill>
                            <a:srgbClr val="666666"/>
                          </a:solidFill>
                          <a:latin typeface="DIN Next LT Arabic" panose="020B0503020203050203" pitchFamily="34" charset="-78"/>
                          <a:cs typeface="DIN Next LT Arabic" panose="020B0503020203050203" pitchFamily="34" charset="-78"/>
                        </a:rPr>
                        <a:t>Humaideen</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almazrouisheikha@gmail.com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160989680"/>
                  </a:ext>
                </a:extLst>
              </a:tr>
            </a:tbl>
          </a:graphicData>
        </a:graphic>
      </p:graphicFrame>
      <p:pic>
        <p:nvPicPr>
          <p:cNvPr id="9" name="Picture 8">
            <a:extLst>
              <a:ext uri="{FF2B5EF4-FFF2-40B4-BE49-F238E27FC236}">
                <a16:creationId xmlns:a16="http://schemas.microsoft.com/office/drawing/2014/main" id="{C15B7609-0C80-525E-D061-BC822B559603}"/>
              </a:ext>
            </a:extLst>
          </p:cNvPr>
          <p:cNvPicPr>
            <a:picLocks noChangeAspect="1"/>
          </p:cNvPicPr>
          <p:nvPr/>
        </p:nvPicPr>
        <p:blipFill>
          <a:blip r:embed="rId9"/>
          <a:stretch>
            <a:fillRect/>
          </a:stretch>
        </p:blipFill>
        <p:spPr>
          <a:xfrm>
            <a:off x="534063" y="647809"/>
            <a:ext cx="1486979" cy="991319"/>
          </a:xfrm>
          <a:prstGeom prst="rect">
            <a:avLst/>
          </a:prstGeom>
        </p:spPr>
      </p:pic>
      <p:sp>
        <p:nvSpPr>
          <p:cNvPr id="13" name="TextBox 12">
            <a:extLst>
              <a:ext uri="{FF2B5EF4-FFF2-40B4-BE49-F238E27FC236}">
                <a16:creationId xmlns:a16="http://schemas.microsoft.com/office/drawing/2014/main" id="{A21246AB-8263-64EE-A74E-AE4C4D065C92}"/>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الهوية الوطنية وترسيخها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144B02FA-F042-7A84-263D-60999D150E4E}"/>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وعي واهتمام طلاب المدارس بأهمية الموروث الشعبي والتاريخي والثقافي، والعادات والتقاليد والقيم الأصيلة؟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0433075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أبطال</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938992"/>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العزوف عن تعلم مهارات التكنولوجيا والبرمجة الحديثة هو أحد أهم التحديات التي يواجهها الطلاب في بيئة المدرسة لعدة أسباب تعرفنا عليها من خلال عمل استبيان، وكان من أهمها: </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عدم امتلاك الوقت الكافي لتنمية هذه المهارات</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أن الموارد التعليمية العامة معقدة ولا يمكنهم فهمها بسهولة </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عدم وجود مجال عملي سهل الوصول لتطبيق هذه المهارات </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لذلك، فكرنا بتطبيق تعليمي وترفيهي على الهاتف يساعد على تنمية المهارات في عدة مجالات مثل البرمجة ومهارات التكنولوجيا الناشئة. حيث يحاكي سيناريوهات على شكل تحديات للمستخدمين الذين يعملون كفريق لحل هذا التحدي والتغلب عليه باستخدام مهارات التكنولوجيا والبرمجة، مما ينمي لديهم الرغبة في الاستمرار في هذا المجال واستخدامه على أرض الواقع في الأمن الإلكتروني - الدعم التقني - وأيضا المجالات المتعلقة بالبرمجة وغيرها.</a:t>
            </a:r>
          </a:p>
        </p:txBody>
      </p:sp>
      <p:graphicFrame>
        <p:nvGraphicFramePr>
          <p:cNvPr id="13" name="Table 22">
            <a:extLst>
              <a:ext uri="{FF2B5EF4-FFF2-40B4-BE49-F238E27FC236}">
                <a16:creationId xmlns:a16="http://schemas.microsoft.com/office/drawing/2014/main" id="{FD62782C-F86C-B2CB-7E70-15D31BD212C9}"/>
              </a:ext>
            </a:extLst>
          </p:cNvPr>
          <p:cNvGraphicFramePr>
            <a:graphicFrameLocks noGrp="1"/>
          </p:cNvGraphicFramePr>
          <p:nvPr>
            <p:extLst>
              <p:ext uri="{D42A27DB-BD31-4B8C-83A1-F6EECF244321}">
                <p14:modId xmlns:p14="http://schemas.microsoft.com/office/powerpoint/2010/main" val="887694357"/>
              </p:ext>
            </p:extLst>
          </p:nvPr>
        </p:nvGraphicFramePr>
        <p:xfrm>
          <a:off x="641147"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Maitha Ibrahim Obaid Khamis </a:t>
                      </a:r>
                      <a:r>
                        <a:rPr lang="en-US" sz="1200" b="1" dirty="0" err="1">
                          <a:solidFill>
                            <a:srgbClr val="666666"/>
                          </a:solidFill>
                          <a:latin typeface="DIN Next LT Arabic" panose="020B0503020203050203" pitchFamily="34" charset="-78"/>
                          <a:cs typeface="DIN Next LT Arabic" panose="020B0503020203050203" pitchFamily="34" charset="-78"/>
                        </a:rPr>
                        <a:t>Almheiri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maithaalmuhairi4@icloud.com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pt-BR" sz="1200" b="1" dirty="0">
                          <a:solidFill>
                            <a:srgbClr val="666666"/>
                          </a:solidFill>
                          <a:latin typeface="DIN Next LT Arabic" panose="020B0503020203050203" pitchFamily="34" charset="-78"/>
                          <a:cs typeface="DIN Next LT Arabic" panose="020B0503020203050203" pitchFamily="34" charset="-78"/>
                        </a:rPr>
                        <a:t>Mooza Khalfan Ali Helais Al-ali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moozakhalfanali@gmail.com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625382688"/>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Latifa Ibrahim Abdulla Abdulrahman </a:t>
                      </a:r>
                      <a:r>
                        <a:rPr lang="en-US" sz="1200" b="1" dirty="0" err="1">
                          <a:solidFill>
                            <a:srgbClr val="666666"/>
                          </a:solidFill>
                          <a:latin typeface="DIN Next LT Arabic" panose="020B0503020203050203" pitchFamily="34" charset="-78"/>
                          <a:cs typeface="DIN Next LT Arabic" panose="020B0503020203050203" pitchFamily="34" charset="-78"/>
                        </a:rPr>
                        <a:t>Alawadhi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latifa17771@gmail.com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488561047"/>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Teeb</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Qwaqneh</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teebrateb@gmail.com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160989680"/>
                  </a:ext>
                </a:extLst>
              </a:tr>
            </a:tbl>
          </a:graphicData>
        </a:graphic>
      </p:graphicFrame>
      <p:pic>
        <p:nvPicPr>
          <p:cNvPr id="8" name="Picture 7">
            <a:extLst>
              <a:ext uri="{FF2B5EF4-FFF2-40B4-BE49-F238E27FC236}">
                <a16:creationId xmlns:a16="http://schemas.microsoft.com/office/drawing/2014/main" id="{627EB87C-CF73-AFFC-A1EF-8898B56D7554}"/>
              </a:ext>
            </a:extLst>
          </p:cNvPr>
          <p:cNvPicPr>
            <a:picLocks noChangeAspect="1"/>
          </p:cNvPicPr>
          <p:nvPr/>
        </p:nvPicPr>
        <p:blipFill>
          <a:blip r:embed="rId9"/>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1EAE7EEF-1E88-9CE7-BE7D-EF41D5029C65}"/>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EC900410-8CDE-7A8E-071A-55F9668B2844}"/>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لمساعدة وتشجيع الطلاب على الاهتمام بمهارات البرمجة والتكنولوجيات الناشئة، ورفع كفاءتهم وجاهزيتهم في هذه المجالات؟</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3617722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مبتكر المستقبل</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292935"/>
          </a:xfrm>
          <a:prstGeom prst="rect">
            <a:avLst/>
          </a:prstGeom>
          <a:noFill/>
        </p:spPr>
        <p:txBody>
          <a:bodyPr wrap="square" rtlCol="0">
            <a:spAutoFit/>
          </a:bodyPr>
          <a:lstStyle/>
          <a:p>
            <a:pPr algn="just" rtl="1"/>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منبه الفيضان الذكي يحل مشكلة الفيضانات وينبه السائقين لخطورة الشوارع أو الأنفاق ويقوم بالتحكم في منسوب الفيضان وتخزين المياه. كما يحتوي على حساسات موصولة مع الهيئة الوطنية لإدارة الطوارئ والأزمات، هذه </a:t>
            </a:r>
          </a:p>
          <a:p>
            <a:pPr algn="just" rtl="1"/>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الحساسات مثبتة في الشوارع وتقيس مستوى الماء المتجمع في الشوارع.</a:t>
            </a:r>
          </a:p>
          <a:p>
            <a:pPr algn="just" rtl="1"/>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يظهر المنبه ثلاث حالات: </a:t>
            </a:r>
          </a:p>
          <a:p>
            <a:pPr algn="just" rtl="1"/>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-حالة الأمان (الإشارة الخضراء): مستوى الماء منخفض لا يشكل خطرًا ويمكن للسيارات العبور بأمان.</a:t>
            </a:r>
          </a:p>
          <a:p>
            <a:pPr algn="just" rtl="1"/>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-حالة الاستعداد (الإشارة الصفراء): مستوى الماء متوسط ويجب أخذ الحيطة والحذر والتقليل من سرعة السيارات. </a:t>
            </a:r>
          </a:p>
          <a:p>
            <a:pPr algn="just" rtl="1"/>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-حالة الخطر (الإشارة الحمراء وصوت إنذار وإغلاق بوابة الشارع): مستوى الماء عالي جدًا ويشكل خطورة على </a:t>
            </a:r>
          </a:p>
          <a:p>
            <a:pPr algn="just" rtl="1"/>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السائقين، لذلك تظهر الإضاءة الحمراء مع صوت إنذار عالي وأيضًا تغلق بوابة مدخل الشارع أو النفق. أيضًا في حالة الخطورة تُفتح قنوات احتياطية على جوانب الشارع لسحب المياه المتجمعة في أنابيب تصب في آبار احتياطية لتخزين مياه الأمطار المتجمعة والاستفادة منها، يمكن الاستفادة من المياه في الآبار لإمداد المزارع من احتياجاتها من الماء.</a:t>
            </a:r>
          </a:p>
        </p:txBody>
      </p:sp>
      <p:graphicFrame>
        <p:nvGraphicFramePr>
          <p:cNvPr id="9" name="Table 22">
            <a:extLst>
              <a:ext uri="{FF2B5EF4-FFF2-40B4-BE49-F238E27FC236}">
                <a16:creationId xmlns:a16="http://schemas.microsoft.com/office/drawing/2014/main" id="{138BBEB4-3351-B145-1617-A0F2B51017E5}"/>
              </a:ext>
            </a:extLst>
          </p:cNvPr>
          <p:cNvGraphicFramePr>
            <a:graphicFrameLocks noGrp="1"/>
          </p:cNvGraphicFramePr>
          <p:nvPr>
            <p:extLst>
              <p:ext uri="{D42A27DB-BD31-4B8C-83A1-F6EECF244321}">
                <p14:modId xmlns:p14="http://schemas.microsoft.com/office/powerpoint/2010/main" val="559625576"/>
              </p:ext>
            </p:extLst>
          </p:nvPr>
        </p:nvGraphicFramePr>
        <p:xfrm>
          <a:off x="641146"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Reem </a:t>
                      </a:r>
                      <a:r>
                        <a:rPr lang="en-US" sz="1200" b="1" dirty="0" err="1">
                          <a:solidFill>
                            <a:srgbClr val="666666"/>
                          </a:solidFill>
                          <a:latin typeface="DIN Next LT Arabic" panose="020B0503020203050203" pitchFamily="34" charset="-78"/>
                          <a:cs typeface="DIN Next LT Arabic" panose="020B0503020203050203" pitchFamily="34" charset="-78"/>
                        </a:rPr>
                        <a:t>Alabdouli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reem.alabdouli1@icloud.com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8" name="Picture 7">
            <a:extLst>
              <a:ext uri="{FF2B5EF4-FFF2-40B4-BE49-F238E27FC236}">
                <a16:creationId xmlns:a16="http://schemas.microsoft.com/office/drawing/2014/main" id="{1186A5EA-913D-73A2-61F0-0C9FB4B42278}"/>
              </a:ext>
            </a:extLst>
          </p:cNvPr>
          <p:cNvPicPr>
            <a:picLocks noChangeAspect="1"/>
          </p:cNvPicPr>
          <p:nvPr/>
        </p:nvPicPr>
        <p:blipFill>
          <a:blip r:embed="rId6"/>
          <a:stretch>
            <a:fillRect/>
          </a:stretch>
        </p:blipFill>
        <p:spPr>
          <a:xfrm>
            <a:off x="534063" y="647809"/>
            <a:ext cx="1486979" cy="991319"/>
          </a:xfrm>
          <a:prstGeom prst="rect">
            <a:avLst/>
          </a:prstGeom>
        </p:spPr>
      </p:pic>
      <p:sp>
        <p:nvSpPr>
          <p:cNvPr id="10" name="TextBox 9">
            <a:extLst>
              <a:ext uri="{FF2B5EF4-FFF2-40B4-BE49-F238E27FC236}">
                <a16:creationId xmlns:a16="http://schemas.microsoft.com/office/drawing/2014/main" id="{8F15272C-6C12-9501-4734-BDCA0E648F6A}"/>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3640DA36-6532-BE19-B833-985CD7F13F41}"/>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أنسب الطرق والحلول لجمع وحصر بيانات ذات جودة في مجال طاقة المستقبل (الطاقة النظيفة - الشمسية - النووية) من القطاع الخاص في الدولة؟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1263678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إسعافك</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646331"/>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تركز فكرتنا المبتكرة على تطوير نظام تعليمي ورؤيه ومؤشرات ومخرجات تعليمية، حيث سنقوم بعرض منهج تدريبي في مجال الإسعافات الأولية والذي يتعاون جنبًا إلى جنب مع خدمات الإسعاف الإماراتية.</a:t>
            </a:r>
          </a:p>
        </p:txBody>
      </p:sp>
      <p:grpSp>
        <p:nvGrpSpPr>
          <p:cNvPr id="8" name="Group 7">
            <a:extLst>
              <a:ext uri="{FF2B5EF4-FFF2-40B4-BE49-F238E27FC236}">
                <a16:creationId xmlns:a16="http://schemas.microsoft.com/office/drawing/2014/main" id="{570A158E-83A2-4FA0-6D39-971DB31A43AB}"/>
              </a:ext>
            </a:extLst>
          </p:cNvPr>
          <p:cNvGrpSpPr/>
          <p:nvPr/>
        </p:nvGrpSpPr>
        <p:grpSpPr>
          <a:xfrm>
            <a:off x="8027252" y="4888676"/>
            <a:ext cx="1822441" cy="412298"/>
            <a:chOff x="4643634" y="4956561"/>
            <a:chExt cx="2008261" cy="454337"/>
          </a:xfrm>
        </p:grpSpPr>
        <p:sp>
          <p:nvSpPr>
            <p:cNvPr id="10" name="Rectangle 9">
              <a:hlinkClick r:id="rId5"/>
              <a:extLst>
                <a:ext uri="{FF2B5EF4-FFF2-40B4-BE49-F238E27FC236}">
                  <a16:creationId xmlns:a16="http://schemas.microsoft.com/office/drawing/2014/main" id="{735E1CEA-BE33-2A23-FE03-68558572E1C7}"/>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descr="Play">
              <a:extLst>
                <a:ext uri="{FF2B5EF4-FFF2-40B4-BE49-F238E27FC236}">
                  <a16:creationId xmlns:a16="http://schemas.microsoft.com/office/drawing/2014/main" id="{1A3CFA86-2EBD-A261-D7EC-86C2630CD4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12" name="TextBox 11">
              <a:extLst>
                <a:ext uri="{FF2B5EF4-FFF2-40B4-BE49-F238E27FC236}">
                  <a16:creationId xmlns:a16="http://schemas.microsoft.com/office/drawing/2014/main" id="{9F71C94B-2E36-E183-B50C-E393B244B34C}"/>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14" name="Table 22">
            <a:extLst>
              <a:ext uri="{FF2B5EF4-FFF2-40B4-BE49-F238E27FC236}">
                <a16:creationId xmlns:a16="http://schemas.microsoft.com/office/drawing/2014/main" id="{6B0DCEF4-3FAA-03E3-FAD1-273542059721}"/>
              </a:ext>
            </a:extLst>
          </p:cNvPr>
          <p:cNvGraphicFramePr>
            <a:graphicFrameLocks noGrp="1"/>
          </p:cNvGraphicFramePr>
          <p:nvPr>
            <p:extLst>
              <p:ext uri="{D42A27DB-BD31-4B8C-83A1-F6EECF244321}">
                <p14:modId xmlns:p14="http://schemas.microsoft.com/office/powerpoint/2010/main" val="1817809621"/>
              </p:ext>
            </p:extLst>
          </p:nvPr>
        </p:nvGraphicFramePr>
        <p:xfrm>
          <a:off x="641145"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Wedeema</a:t>
                      </a:r>
                      <a:r>
                        <a:rPr lang="en-US" sz="1200" b="1" dirty="0">
                          <a:solidFill>
                            <a:srgbClr val="666666"/>
                          </a:solidFill>
                          <a:latin typeface="DIN Next LT Arabic" panose="020B0503020203050203" pitchFamily="34" charset="-78"/>
                          <a:cs typeface="DIN Next LT Arabic" panose="020B0503020203050203" pitchFamily="34" charset="-78"/>
                        </a:rPr>
                        <a:t> Saeed Ateeq Murad </a:t>
                      </a:r>
                      <a:r>
                        <a:rPr lang="en-US" sz="1200" b="1" dirty="0" err="1">
                          <a:solidFill>
                            <a:srgbClr val="666666"/>
                          </a:solidFill>
                          <a:latin typeface="DIN Next LT Arabic" panose="020B0503020203050203" pitchFamily="34" charset="-78"/>
                          <a:cs typeface="DIN Next LT Arabic" panose="020B0503020203050203" pitchFamily="34" charset="-78"/>
                        </a:rPr>
                        <a:t>Alblooshi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wedeema.s@gmail.com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Alyazia</a:t>
                      </a:r>
                      <a:r>
                        <a:rPr lang="en-US" sz="1200" b="1" dirty="0">
                          <a:solidFill>
                            <a:srgbClr val="666666"/>
                          </a:solidFill>
                          <a:latin typeface="DIN Next LT Arabic" panose="020B0503020203050203" pitchFamily="34" charset="-78"/>
                          <a:cs typeface="DIN Next LT Arabic" panose="020B0503020203050203" pitchFamily="34" charset="-78"/>
                        </a:rPr>
                        <a:t> Hamed </a:t>
                      </a:r>
                      <a:r>
                        <a:rPr lang="en-US" sz="1200" b="1" dirty="0" err="1">
                          <a:solidFill>
                            <a:srgbClr val="666666"/>
                          </a:solidFill>
                          <a:latin typeface="DIN Next LT Arabic" panose="020B0503020203050203" pitchFamily="34" charset="-78"/>
                          <a:cs typeface="DIN Next LT Arabic" panose="020B0503020203050203" pitchFamily="34" charset="-78"/>
                        </a:rPr>
                        <a:t>Abdulmajeed</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Alkhoori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alyazialkhoorix@gmail.com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196586628"/>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Atheel Jafar Mahmoud </a:t>
                      </a:r>
                      <a:r>
                        <a:rPr lang="en-US" sz="1200" b="1" dirty="0" err="1">
                          <a:solidFill>
                            <a:srgbClr val="666666"/>
                          </a:solidFill>
                          <a:latin typeface="DIN Next LT Arabic" panose="020B0503020203050203" pitchFamily="34" charset="-78"/>
                          <a:cs typeface="DIN Next LT Arabic" panose="020B0503020203050203" pitchFamily="34" charset="-78"/>
                        </a:rPr>
                        <a:t>Barhoush</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10">
                            <a:extLst>
                              <a:ext uri="{A12FA001-AC4F-418D-AE19-62706E023703}">
                                <ahyp:hlinkClr xmlns:ahyp="http://schemas.microsoft.com/office/drawing/2018/hyperlinkcolor" val="tx"/>
                              </a:ext>
                            </a:extLst>
                          </a:hlinkClick>
                        </a:rPr>
                        <a:t>atheelbarhoosh2006@gmail.com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69549910"/>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Athba</a:t>
                      </a:r>
                      <a:r>
                        <a:rPr lang="en-US" sz="1200" b="1" dirty="0">
                          <a:solidFill>
                            <a:srgbClr val="666666"/>
                          </a:solidFill>
                          <a:latin typeface="DIN Next LT Arabic" panose="020B0503020203050203" pitchFamily="34" charset="-78"/>
                          <a:cs typeface="DIN Next LT Arabic" panose="020B0503020203050203" pitchFamily="34" charset="-78"/>
                        </a:rPr>
                        <a:t> Hamad Ebrahim Mohamed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11">
                            <a:extLst>
                              <a:ext uri="{A12FA001-AC4F-418D-AE19-62706E023703}">
                                <ahyp:hlinkClr xmlns:ahyp="http://schemas.microsoft.com/office/drawing/2018/hyperlinkcolor" val="tx"/>
                              </a:ext>
                            </a:extLst>
                          </a:hlinkClick>
                        </a:rPr>
                        <a:t>athba.bintook@gmail.com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421275186"/>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Asmaa</a:t>
                      </a:r>
                      <a:r>
                        <a:rPr lang="en-US" sz="1200" b="1" dirty="0">
                          <a:solidFill>
                            <a:srgbClr val="666666"/>
                          </a:solidFill>
                          <a:latin typeface="DIN Next LT Arabic" panose="020B0503020203050203" pitchFamily="34" charset="-78"/>
                          <a:cs typeface="DIN Next LT Arabic" panose="020B0503020203050203" pitchFamily="34" charset="-78"/>
                        </a:rPr>
                        <a:t> Mohamed Ali Awadh </a:t>
                      </a:r>
                      <a:r>
                        <a:rPr lang="en-US" sz="1200" b="1" dirty="0" err="1">
                          <a:solidFill>
                            <a:srgbClr val="666666"/>
                          </a:solidFill>
                          <a:latin typeface="DIN Next LT Arabic" panose="020B0503020203050203" pitchFamily="34" charset="-78"/>
                          <a:cs typeface="DIN Next LT Arabic" panose="020B0503020203050203" pitchFamily="34" charset="-78"/>
                        </a:rPr>
                        <a:t>Alhaddadi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12">
                            <a:extLst>
                              <a:ext uri="{A12FA001-AC4F-418D-AE19-62706E023703}">
                                <ahyp:hlinkClr xmlns:ahyp="http://schemas.microsoft.com/office/drawing/2018/hyperlinkcolor" val="tx"/>
                              </a:ext>
                            </a:extLst>
                          </a:hlinkClick>
                        </a:rPr>
                        <a:t>asmaaalhaddadi2006@gmail.com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657985237"/>
                  </a:ext>
                </a:extLst>
              </a:tr>
            </a:tbl>
          </a:graphicData>
        </a:graphic>
      </p:graphicFrame>
      <p:pic>
        <p:nvPicPr>
          <p:cNvPr id="9" name="Picture 8">
            <a:extLst>
              <a:ext uri="{FF2B5EF4-FFF2-40B4-BE49-F238E27FC236}">
                <a16:creationId xmlns:a16="http://schemas.microsoft.com/office/drawing/2014/main" id="{41773DBF-3EDD-8903-11DE-B87E2461E3D8}"/>
              </a:ext>
            </a:extLst>
          </p:cNvPr>
          <p:cNvPicPr>
            <a:picLocks noChangeAspect="1"/>
          </p:cNvPicPr>
          <p:nvPr/>
        </p:nvPicPr>
        <p:blipFill>
          <a:blip r:embed="rId13"/>
          <a:stretch>
            <a:fillRect/>
          </a:stretch>
        </p:blipFill>
        <p:spPr>
          <a:xfrm>
            <a:off x="534063" y="647809"/>
            <a:ext cx="1486979" cy="991319"/>
          </a:xfrm>
          <a:prstGeom prst="rect">
            <a:avLst/>
          </a:prstGeom>
        </p:spPr>
      </p:pic>
      <p:sp>
        <p:nvSpPr>
          <p:cNvPr id="13" name="TextBox 12">
            <a:extLst>
              <a:ext uri="{FF2B5EF4-FFF2-40B4-BE49-F238E27FC236}">
                <a16:creationId xmlns:a16="http://schemas.microsoft.com/office/drawing/2014/main" id="{99B997E6-3621-A7C7-63DD-D5AFC99A026E}"/>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70BF1FDA-18D5-8078-92B3-14C7A5166598}"/>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لدعم منظومة متكاملة لريادة الأعمال وتشجيع تأسيس شركات وطنية ناشئة في قطاع الاتصالات وتكنولوجيا المعلومات؟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1988623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رؤية مستقبلية تاريخية 31</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938992"/>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المنتج الذي نقترحه لحل هذه المشكلة هو تطبيق سيروا علينا.</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سير علينا هو تطبيق تفاعلي يرسخ الهوية الوطنية، ويتيح التواصل مع الجميع لتجسيد الهوية الوطنية.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هناك عدة طرق لتحقيق ذلك:</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1- يتم طرح موضوع كل أسبوع، على سبيل المثال: أفضل طبق طعام إماراتي أو أفضل ملابس تقليدية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2- استكمال الأمثال الشعبية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3- ترجمة الكلمات إلى اللهجة الإماراتية</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ومن ثم، يمكن للمستخدمين اكتساب نقاط واستخدامها في أماكن مختلفة للحصول على الخصومات والمكافآت الأخرى.</a:t>
            </a:r>
          </a:p>
        </p:txBody>
      </p:sp>
      <p:grpSp>
        <p:nvGrpSpPr>
          <p:cNvPr id="8" name="Group 7">
            <a:extLst>
              <a:ext uri="{FF2B5EF4-FFF2-40B4-BE49-F238E27FC236}">
                <a16:creationId xmlns:a16="http://schemas.microsoft.com/office/drawing/2014/main" id="{570A158E-83A2-4FA0-6D39-971DB31A43AB}"/>
              </a:ext>
            </a:extLst>
          </p:cNvPr>
          <p:cNvGrpSpPr/>
          <p:nvPr/>
        </p:nvGrpSpPr>
        <p:grpSpPr>
          <a:xfrm>
            <a:off x="8027252" y="4888676"/>
            <a:ext cx="1822441" cy="412298"/>
            <a:chOff x="4643634" y="4956561"/>
            <a:chExt cx="2008261" cy="454337"/>
          </a:xfrm>
        </p:grpSpPr>
        <p:sp>
          <p:nvSpPr>
            <p:cNvPr id="10" name="Rectangle 9">
              <a:hlinkClick r:id="rId5"/>
              <a:extLst>
                <a:ext uri="{FF2B5EF4-FFF2-40B4-BE49-F238E27FC236}">
                  <a16:creationId xmlns:a16="http://schemas.microsoft.com/office/drawing/2014/main" id="{735E1CEA-BE33-2A23-FE03-68558572E1C7}"/>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descr="Play">
              <a:extLst>
                <a:ext uri="{FF2B5EF4-FFF2-40B4-BE49-F238E27FC236}">
                  <a16:creationId xmlns:a16="http://schemas.microsoft.com/office/drawing/2014/main" id="{1A3CFA86-2EBD-A261-D7EC-86C2630CD4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12" name="TextBox 11">
              <a:extLst>
                <a:ext uri="{FF2B5EF4-FFF2-40B4-BE49-F238E27FC236}">
                  <a16:creationId xmlns:a16="http://schemas.microsoft.com/office/drawing/2014/main" id="{9F71C94B-2E36-E183-B50C-E393B244B34C}"/>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13" name="Table 22">
            <a:extLst>
              <a:ext uri="{FF2B5EF4-FFF2-40B4-BE49-F238E27FC236}">
                <a16:creationId xmlns:a16="http://schemas.microsoft.com/office/drawing/2014/main" id="{F356626D-F691-0583-195E-8332DFEAD550}"/>
              </a:ext>
            </a:extLst>
          </p:cNvPr>
          <p:cNvGraphicFramePr>
            <a:graphicFrameLocks noGrp="1"/>
          </p:cNvGraphicFramePr>
          <p:nvPr>
            <p:extLst>
              <p:ext uri="{D42A27DB-BD31-4B8C-83A1-F6EECF244321}">
                <p14:modId xmlns:p14="http://schemas.microsoft.com/office/powerpoint/2010/main" val="2073969105"/>
              </p:ext>
            </p:extLst>
          </p:nvPr>
        </p:nvGraphicFramePr>
        <p:xfrm>
          <a:off x="641144"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Farah Ahmed Ali Hamad </a:t>
                      </a:r>
                      <a:r>
                        <a:rPr lang="en-US" sz="1200" b="1" dirty="0" err="1">
                          <a:solidFill>
                            <a:srgbClr val="666666"/>
                          </a:solidFill>
                          <a:latin typeface="DIN Next LT Arabic" panose="020B0503020203050203" pitchFamily="34" charset="-78"/>
                          <a:cs typeface="DIN Next LT Arabic" panose="020B0503020203050203" pitchFamily="34" charset="-78"/>
                        </a:rPr>
                        <a:t>Aljneibi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farahaljunaibi@gmail.com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Rowdha</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Yaser</a:t>
                      </a:r>
                      <a:r>
                        <a:rPr lang="en-US" sz="1200" b="1" dirty="0">
                          <a:solidFill>
                            <a:srgbClr val="666666"/>
                          </a:solidFill>
                          <a:latin typeface="DIN Next LT Arabic" panose="020B0503020203050203" pitchFamily="34" charset="-78"/>
                          <a:cs typeface="DIN Next LT Arabic" panose="020B0503020203050203" pitchFamily="34" charset="-78"/>
                        </a:rPr>
                        <a:t> Hasan Abdulrahman </a:t>
                      </a:r>
                      <a:r>
                        <a:rPr lang="en-US" sz="1200" b="1" dirty="0" err="1">
                          <a:solidFill>
                            <a:srgbClr val="666666"/>
                          </a:solidFill>
                          <a:latin typeface="DIN Next LT Arabic" panose="020B0503020203050203" pitchFamily="34" charset="-78"/>
                          <a:cs typeface="DIN Next LT Arabic" panose="020B0503020203050203" pitchFamily="34" charset="-78"/>
                        </a:rPr>
                        <a:t>Almarzooqi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ryhamm1029@gmail.com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196586628"/>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Hind Saleh </a:t>
                      </a:r>
                      <a:r>
                        <a:rPr lang="en-US" sz="1200" b="1" dirty="0" err="1">
                          <a:solidFill>
                            <a:srgbClr val="666666"/>
                          </a:solidFill>
                          <a:latin typeface="DIN Next LT Arabic" panose="020B0503020203050203" pitchFamily="34" charset="-78"/>
                          <a:cs typeface="DIN Next LT Arabic" panose="020B0503020203050203" pitchFamily="34" charset="-78"/>
                        </a:rPr>
                        <a:t>Berek</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Azzan</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Alkatheeri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10">
                            <a:extLst>
                              <a:ext uri="{A12FA001-AC4F-418D-AE19-62706E023703}">
                                <ahyp:hlinkClr xmlns:ahyp="http://schemas.microsoft.com/office/drawing/2018/hyperlinkcolor" val="tx"/>
                              </a:ext>
                            </a:extLst>
                          </a:hlinkClick>
                        </a:rPr>
                        <a:t>saleh.alkatheeri22@gmail.com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69549910"/>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Mohamed Ahmed Mohamed </a:t>
                      </a:r>
                      <a:r>
                        <a:rPr lang="en-US" sz="1200" b="1" dirty="0" err="1">
                          <a:solidFill>
                            <a:srgbClr val="666666"/>
                          </a:solidFill>
                          <a:latin typeface="DIN Next LT Arabic" panose="020B0503020203050203" pitchFamily="34" charset="-78"/>
                          <a:cs typeface="DIN Next LT Arabic" panose="020B0503020203050203" pitchFamily="34" charset="-78"/>
                        </a:rPr>
                        <a:t>Aljarn</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Alnuaimi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11">
                            <a:extLst>
                              <a:ext uri="{A12FA001-AC4F-418D-AE19-62706E023703}">
                                <ahyp:hlinkClr xmlns:ahyp="http://schemas.microsoft.com/office/drawing/2018/hyperlinkcolor" val="tx"/>
                              </a:ext>
                            </a:extLst>
                          </a:hlinkClick>
                        </a:rPr>
                        <a:t>zayed7772009@hotmail.com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421275186"/>
                  </a:ext>
                </a:extLst>
              </a:tr>
            </a:tbl>
          </a:graphicData>
        </a:graphic>
      </p:graphicFrame>
      <p:pic>
        <p:nvPicPr>
          <p:cNvPr id="9" name="Picture 8">
            <a:extLst>
              <a:ext uri="{FF2B5EF4-FFF2-40B4-BE49-F238E27FC236}">
                <a16:creationId xmlns:a16="http://schemas.microsoft.com/office/drawing/2014/main" id="{EBB32670-14E4-A81A-3DB3-09DC97CB9EC3}"/>
              </a:ext>
            </a:extLst>
          </p:cNvPr>
          <p:cNvPicPr>
            <a:picLocks noChangeAspect="1"/>
          </p:cNvPicPr>
          <p:nvPr/>
        </p:nvPicPr>
        <p:blipFill>
          <a:blip r:embed="rId12"/>
          <a:stretch>
            <a:fillRect/>
          </a:stretch>
        </p:blipFill>
        <p:spPr>
          <a:xfrm>
            <a:off x="534063" y="647809"/>
            <a:ext cx="1486979" cy="991319"/>
          </a:xfrm>
          <a:prstGeom prst="rect">
            <a:avLst/>
          </a:prstGeom>
        </p:spPr>
      </p:pic>
      <p:sp>
        <p:nvSpPr>
          <p:cNvPr id="14" name="TextBox 13">
            <a:extLst>
              <a:ext uri="{FF2B5EF4-FFF2-40B4-BE49-F238E27FC236}">
                <a16:creationId xmlns:a16="http://schemas.microsoft.com/office/drawing/2014/main" id="{AD5508AD-3298-0075-086F-7FD844F7DD1D}"/>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الهوية الوطنية وترسيخها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B4B39D9C-3DC3-B7FA-E6F8-D5B9963E5D45}"/>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وعي واهتمام طلاب المدارس بأهمية الموروث الشعبي والتاريخي والثقافي، والعادات والتقاليد والقيم الأصيلة؟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698547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حافلة الابتكار دي إكس بي</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830997"/>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يمكن لحافلتنا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DXB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 للابتكار أن توفر خدمات التنقل وخدمات المعامل التعليمية تحت الطلب لعلوم الحاسوب، لغة البرمجة، الذكاء الاصطناعي، والمجالات الأخرى، وكذلك يمكنها إلهام وإشراك الجيل القادم من العلماء والمبتكرين. كذلك يعمل تطبيق الهاتف كمنصة يمكن للطلاب من خلالها تعلم الجزء النظري من كل موضوع.</a:t>
            </a:r>
          </a:p>
        </p:txBody>
      </p:sp>
      <p:graphicFrame>
        <p:nvGraphicFramePr>
          <p:cNvPr id="14" name="Table 22">
            <a:extLst>
              <a:ext uri="{FF2B5EF4-FFF2-40B4-BE49-F238E27FC236}">
                <a16:creationId xmlns:a16="http://schemas.microsoft.com/office/drawing/2014/main" id="{8F92ABA7-FCDD-9C27-F4CE-34A1D0C504E3}"/>
              </a:ext>
            </a:extLst>
          </p:cNvPr>
          <p:cNvGraphicFramePr>
            <a:graphicFrameLocks noGrp="1"/>
          </p:cNvGraphicFramePr>
          <p:nvPr>
            <p:extLst>
              <p:ext uri="{D42A27DB-BD31-4B8C-83A1-F6EECF244321}">
                <p14:modId xmlns:p14="http://schemas.microsoft.com/office/powerpoint/2010/main" val="1057708284"/>
              </p:ext>
            </p:extLst>
          </p:nvPr>
        </p:nvGraphicFramePr>
        <p:xfrm>
          <a:off x="650088"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Samer Khalid </a:t>
                      </a:r>
                      <a:r>
                        <a:rPr lang="en-US" sz="1200" b="1" dirty="0" err="1">
                          <a:solidFill>
                            <a:srgbClr val="666666"/>
                          </a:solidFill>
                          <a:latin typeface="DIN Next LT Arabic" panose="020B0503020203050203" pitchFamily="34" charset="-78"/>
                          <a:cs typeface="DIN Next LT Arabic" panose="020B0503020203050203" pitchFamily="34" charset="-78"/>
                        </a:rPr>
                        <a:t>Esmaiel</a:t>
                      </a:r>
                      <a:r>
                        <a:rPr lang="en-US" sz="1200" b="1" dirty="0">
                          <a:solidFill>
                            <a:srgbClr val="666666"/>
                          </a:solidFill>
                          <a:latin typeface="DIN Next LT Arabic" panose="020B0503020203050203" pitchFamily="34" charset="-78"/>
                          <a:cs typeface="DIN Next LT Arabic" panose="020B0503020203050203" pitchFamily="34" charset="-78"/>
                        </a:rPr>
                        <a:t> Ahmed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samer.ke2008@gmail.com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Mohamed Ahmed Mohamed Ahmed Saad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mu7amadsa3d@gmail.com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196586628"/>
                  </a:ext>
                </a:extLst>
              </a:tr>
            </a:tbl>
          </a:graphicData>
        </a:graphic>
      </p:graphicFrame>
      <p:pic>
        <p:nvPicPr>
          <p:cNvPr id="8" name="Picture 7">
            <a:extLst>
              <a:ext uri="{FF2B5EF4-FFF2-40B4-BE49-F238E27FC236}">
                <a16:creationId xmlns:a16="http://schemas.microsoft.com/office/drawing/2014/main" id="{74B11EBA-F206-D45E-BD83-A34566836CE6}"/>
              </a:ext>
            </a:extLst>
          </p:cNvPr>
          <p:cNvPicPr>
            <a:picLocks noChangeAspect="1"/>
          </p:cNvPicPr>
          <p:nvPr/>
        </p:nvPicPr>
        <p:blipFill>
          <a:blip r:embed="rId7"/>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E3677A93-1CF6-B5AE-D8EB-BC8DDB669E46}"/>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6DACF8D1-47FA-4DB5-FB49-15E192CEA619}"/>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لمساعدة وتشجيع الطلاب على الاهتمام بمهارات البرمجة والتكنولوجيات الناشئة، ورفع كفاءتهم وجاهزيتهم في هذه المجالات؟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4762030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بصمة الثقافة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015663"/>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يركز التطبيق على الحفاظ على تقاليدنا وثقافتنا، جنبًا إلى جنب مع ترسيخ الهوية الوطنية ما بين الشباب والأجيال المستقبلية. سيتم ربط التطبيق بجميع الهيئات الاتحادية والحكومات لتوفير حلول ذكية مستدامة وتوفير جميع المعلومات الهامة للسياح عن دولة الإمارات. يتمثل الحل في تطبيق الوقت الفعلي، من خلال إدخال الشخصيات والسير خلال البيئة الافتراضية والتفاعل مع المشهد، وسيتم إضافة روبوتات الذكاء الاصطناعي لدعم المستخدمين الجدد كدليل لهم.</a:t>
            </a:r>
          </a:p>
        </p:txBody>
      </p:sp>
      <p:grpSp>
        <p:nvGrpSpPr>
          <p:cNvPr id="8" name="Group 7">
            <a:extLst>
              <a:ext uri="{FF2B5EF4-FFF2-40B4-BE49-F238E27FC236}">
                <a16:creationId xmlns:a16="http://schemas.microsoft.com/office/drawing/2014/main" id="{9A4D0FF0-275C-6A9F-C10D-E128FC1D2B33}"/>
              </a:ext>
            </a:extLst>
          </p:cNvPr>
          <p:cNvGrpSpPr/>
          <p:nvPr/>
        </p:nvGrpSpPr>
        <p:grpSpPr>
          <a:xfrm>
            <a:off x="8027252" y="4888676"/>
            <a:ext cx="1822441" cy="412298"/>
            <a:chOff x="4643634" y="4956561"/>
            <a:chExt cx="2008261" cy="454337"/>
          </a:xfrm>
        </p:grpSpPr>
        <p:sp>
          <p:nvSpPr>
            <p:cNvPr id="9" name="Rectangle 8">
              <a:hlinkClick r:id="rId5"/>
              <a:extLst>
                <a:ext uri="{FF2B5EF4-FFF2-40B4-BE49-F238E27FC236}">
                  <a16:creationId xmlns:a16="http://schemas.microsoft.com/office/drawing/2014/main" id="{0E986021-89CD-0D8E-37EA-0F4E5847B79C}"/>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descr="Play">
              <a:extLst>
                <a:ext uri="{FF2B5EF4-FFF2-40B4-BE49-F238E27FC236}">
                  <a16:creationId xmlns:a16="http://schemas.microsoft.com/office/drawing/2014/main" id="{AD1080BE-685A-3FD6-5F69-4016C9D4B85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11" name="TextBox 10">
              <a:extLst>
                <a:ext uri="{FF2B5EF4-FFF2-40B4-BE49-F238E27FC236}">
                  <a16:creationId xmlns:a16="http://schemas.microsoft.com/office/drawing/2014/main" id="{7AEAA6C5-CAA4-B577-A048-3A45E1C534E5}"/>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13" name="Table 22">
            <a:extLst>
              <a:ext uri="{FF2B5EF4-FFF2-40B4-BE49-F238E27FC236}">
                <a16:creationId xmlns:a16="http://schemas.microsoft.com/office/drawing/2014/main" id="{5450180B-6297-F97A-7437-1C7B871D753D}"/>
              </a:ext>
            </a:extLst>
          </p:cNvPr>
          <p:cNvGraphicFramePr>
            <a:graphicFrameLocks noGrp="1"/>
          </p:cNvGraphicFramePr>
          <p:nvPr>
            <p:extLst>
              <p:ext uri="{D42A27DB-BD31-4B8C-83A1-F6EECF244321}">
                <p14:modId xmlns:p14="http://schemas.microsoft.com/office/powerpoint/2010/main" val="2135458615"/>
              </p:ext>
            </p:extLst>
          </p:nvPr>
        </p:nvGraphicFramePr>
        <p:xfrm>
          <a:off x="650087"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Dana Ibrahim Mohamed </a:t>
                      </a:r>
                      <a:r>
                        <a:rPr lang="en-US" sz="1200" b="1" dirty="0" err="1">
                          <a:solidFill>
                            <a:srgbClr val="666666"/>
                          </a:solidFill>
                          <a:latin typeface="DIN Next LT Arabic" panose="020B0503020203050203" pitchFamily="34" charset="-78"/>
                          <a:cs typeface="DIN Next LT Arabic" panose="020B0503020203050203" pitchFamily="34" charset="-78"/>
                        </a:rPr>
                        <a:t>Abdeljabbar</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Alnaqbi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dana_albaqbi@icloud.com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Amina </a:t>
                      </a:r>
                      <a:r>
                        <a:rPr lang="en-US" sz="1200" b="1" dirty="0" err="1">
                          <a:solidFill>
                            <a:srgbClr val="666666"/>
                          </a:solidFill>
                          <a:latin typeface="DIN Next LT Arabic" panose="020B0503020203050203" pitchFamily="34" charset="-78"/>
                          <a:cs typeface="DIN Next LT Arabic" panose="020B0503020203050203" pitchFamily="34" charset="-78"/>
                        </a:rPr>
                        <a:t>Abdelsamad</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Aljasmi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stuf21012172@ese.gov.ae</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196586628"/>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Maha</a:t>
                      </a:r>
                      <a:r>
                        <a:rPr lang="en-US" sz="1200" b="1" dirty="0">
                          <a:solidFill>
                            <a:srgbClr val="666666"/>
                          </a:solidFill>
                          <a:latin typeface="DIN Next LT Arabic" panose="020B0503020203050203" pitchFamily="34" charset="-78"/>
                          <a:cs typeface="DIN Next LT Arabic" panose="020B0503020203050203" pitchFamily="34" charset="-78"/>
                        </a:rPr>
                        <a:t> Omar Saleh </a:t>
                      </a:r>
                      <a:r>
                        <a:rPr lang="en-US" sz="1200" b="1" dirty="0" err="1">
                          <a:solidFill>
                            <a:srgbClr val="666666"/>
                          </a:solidFill>
                          <a:latin typeface="DIN Next LT Arabic" panose="020B0503020203050203" pitchFamily="34" charset="-78"/>
                          <a:cs typeface="DIN Next LT Arabic" panose="020B0503020203050203" pitchFamily="34" charset="-78"/>
                        </a:rPr>
                        <a:t>Alsarkal</a:t>
                      </a:r>
                      <a:r>
                        <a:rPr lang="en-US" sz="1200" b="1" dirty="0">
                          <a:solidFill>
                            <a:srgbClr val="666666"/>
                          </a:solidFill>
                          <a:latin typeface="DIN Next LT Arabic" panose="020B0503020203050203" pitchFamily="34" charset="-78"/>
                          <a:cs typeface="DIN Next LT Arabic" panose="020B0503020203050203" pitchFamily="34" charset="-78"/>
                        </a:rPr>
                        <a:t> Al-</a:t>
                      </a:r>
                      <a:r>
                        <a:rPr lang="en-US" sz="1200" b="1" dirty="0" err="1">
                          <a:solidFill>
                            <a:srgbClr val="666666"/>
                          </a:solidFill>
                          <a:latin typeface="DIN Next LT Arabic" panose="020B0503020203050203" pitchFamily="34" charset="-78"/>
                          <a:cs typeface="DIN Next LT Arabic" panose="020B0503020203050203" pitchFamily="34" charset="-78"/>
                        </a:rPr>
                        <a:t>ali</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dirty="0">
                          <a:solidFill>
                            <a:srgbClr val="666666"/>
                          </a:solidFill>
                          <a:latin typeface="DIN Next LT Arabic" panose="020B0503020203050203" pitchFamily="34" charset="-78"/>
                          <a:cs typeface="DIN Next LT Arabic" panose="020B0503020203050203" pitchFamily="34" charset="-78"/>
                          <a:hlinkClick r:id="rId10">
                            <a:extLst>
                              <a:ext uri="{A12FA001-AC4F-418D-AE19-62706E023703}">
                                <ahyp:hlinkClr xmlns:ahyp="http://schemas.microsoft.com/office/drawing/2018/hyperlinkcolor" val="tx"/>
                              </a:ext>
                            </a:extLst>
                          </a:hlinkClick>
                        </a:rPr>
                        <a:t>goldenlifemaha@gmail.com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605884850"/>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Aisha Mohamed Abdalla Mohamed </a:t>
                      </a:r>
                      <a:r>
                        <a:rPr lang="en-US" sz="1200" b="1" dirty="0" err="1">
                          <a:solidFill>
                            <a:srgbClr val="666666"/>
                          </a:solidFill>
                          <a:latin typeface="DIN Next LT Arabic" panose="020B0503020203050203" pitchFamily="34" charset="-78"/>
                          <a:cs typeface="DIN Next LT Arabic" panose="020B0503020203050203" pitchFamily="34" charset="-78"/>
                        </a:rPr>
                        <a:t>Almaeeni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11">
                            <a:extLst>
                              <a:ext uri="{A12FA001-AC4F-418D-AE19-62706E023703}">
                                <ahyp:hlinkClr xmlns:ahyp="http://schemas.microsoft.com/office/drawing/2018/hyperlinkcolor" val="tx"/>
                              </a:ext>
                            </a:extLst>
                          </a:hlinkClick>
                        </a:rPr>
                        <a:t>awash8810@icloud.com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937603024"/>
                  </a:ext>
                </a:extLst>
              </a:tr>
            </a:tbl>
          </a:graphicData>
        </a:graphic>
      </p:graphicFrame>
      <p:pic>
        <p:nvPicPr>
          <p:cNvPr id="12" name="Picture 11">
            <a:extLst>
              <a:ext uri="{FF2B5EF4-FFF2-40B4-BE49-F238E27FC236}">
                <a16:creationId xmlns:a16="http://schemas.microsoft.com/office/drawing/2014/main" id="{808F9F52-E3A9-E766-5F45-3777D9DAEF45}"/>
              </a:ext>
            </a:extLst>
          </p:cNvPr>
          <p:cNvPicPr>
            <a:picLocks noChangeAspect="1"/>
          </p:cNvPicPr>
          <p:nvPr/>
        </p:nvPicPr>
        <p:blipFill>
          <a:blip r:embed="rId12"/>
          <a:stretch>
            <a:fillRect/>
          </a:stretch>
        </p:blipFill>
        <p:spPr>
          <a:xfrm>
            <a:off x="534063" y="647809"/>
            <a:ext cx="1486979" cy="991319"/>
          </a:xfrm>
          <a:prstGeom prst="rect">
            <a:avLst/>
          </a:prstGeom>
        </p:spPr>
      </p:pic>
      <p:sp>
        <p:nvSpPr>
          <p:cNvPr id="14" name="TextBox 13">
            <a:extLst>
              <a:ext uri="{FF2B5EF4-FFF2-40B4-BE49-F238E27FC236}">
                <a16:creationId xmlns:a16="http://schemas.microsoft.com/office/drawing/2014/main" id="{6561F58B-F396-59B2-09B5-2BA2CBB24A9D}"/>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الهوية الوطنية وترسيخها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5" name="TextBox 14">
            <a:extLst>
              <a:ext uri="{FF2B5EF4-FFF2-40B4-BE49-F238E27FC236}">
                <a16:creationId xmlns:a16="http://schemas.microsoft.com/office/drawing/2014/main" id="{5C60291A-14F6-A7CA-D6BB-6C19367D76B0}"/>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وعي واهتمام طلاب المدارس بأهمية الموروث الشعبي والتاريخي والثقافي، والعادات والتقاليد والقيم الأصيلة؟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6044472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نجاحنا بجهودنا</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38499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مسجد ذكي يوفر الكهرباء ويوفر المال من عدة جهات، ويساعد البيئة على التقليل من انبعاث ثاني أكسيد الكربون.</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يستخدم المصلون المساجد أوقات الصلوات الخمسة فقط خلال اليوم . تبقى المساجد فارغة خلال اليوم ولكن تبقى مفتوحة. مما يؤدي الى ارتفاع مصروف المساجد من الكهرباء بسبب الاستخدام المستمر.</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نقدم لكم املسجد الذكي، الذي يساعد على جعل المساجد اكثر ذكاء وفعالية للطاقة. وانظمتنا تعتمد على أسس علمية ولديها افضل التقنيات عن مختلف دول العالم.</a:t>
            </a:r>
          </a:p>
        </p:txBody>
      </p:sp>
      <p:graphicFrame>
        <p:nvGraphicFramePr>
          <p:cNvPr id="14" name="Table 22">
            <a:extLst>
              <a:ext uri="{FF2B5EF4-FFF2-40B4-BE49-F238E27FC236}">
                <a16:creationId xmlns:a16="http://schemas.microsoft.com/office/drawing/2014/main" id="{42F57768-9371-AB36-D786-51116F9A24DE}"/>
              </a:ext>
            </a:extLst>
          </p:cNvPr>
          <p:cNvGraphicFramePr>
            <a:graphicFrameLocks noGrp="1"/>
          </p:cNvGraphicFramePr>
          <p:nvPr>
            <p:extLst>
              <p:ext uri="{D42A27DB-BD31-4B8C-83A1-F6EECF244321}">
                <p14:modId xmlns:p14="http://schemas.microsoft.com/office/powerpoint/2010/main" val="1337666656"/>
              </p:ext>
            </p:extLst>
          </p:nvPr>
        </p:nvGraphicFramePr>
        <p:xfrm>
          <a:off x="650086"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Sara Zayed Mohammed Noor Mohammed</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uae223223@hotmail.com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Aadel</a:t>
                      </a:r>
                      <a:r>
                        <a:rPr lang="en-US" sz="1200" b="1" dirty="0">
                          <a:solidFill>
                            <a:srgbClr val="666666"/>
                          </a:solidFill>
                          <a:latin typeface="DIN Next LT Arabic" panose="020B0503020203050203" pitchFamily="34" charset="-78"/>
                          <a:cs typeface="DIN Next LT Arabic" panose="020B0503020203050203" pitchFamily="34" charset="-78"/>
                        </a:rPr>
                        <a:t> Mohammed Abdulla </a:t>
                      </a:r>
                      <a:r>
                        <a:rPr lang="en-US" sz="1200" b="1" dirty="0" err="1">
                          <a:solidFill>
                            <a:srgbClr val="666666"/>
                          </a:solidFill>
                          <a:latin typeface="DIN Next LT Arabic" panose="020B0503020203050203" pitchFamily="34" charset="-78"/>
                          <a:cs typeface="DIN Next LT Arabic" panose="020B0503020203050203" pitchFamily="34" charset="-78"/>
                        </a:rPr>
                        <a:t>Bahaji</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Alhammadi</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adel67774@gmail.com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196586628"/>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Shhad</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Saif</a:t>
                      </a:r>
                      <a:r>
                        <a:rPr lang="en-US" sz="1200" b="1" dirty="0">
                          <a:solidFill>
                            <a:srgbClr val="666666"/>
                          </a:solidFill>
                          <a:latin typeface="DIN Next LT Arabic" panose="020B0503020203050203" pitchFamily="34" charset="-78"/>
                          <a:cs typeface="DIN Next LT Arabic" panose="020B0503020203050203" pitchFamily="34" charset="-78"/>
                        </a:rPr>
                        <a:t> Ahmed </a:t>
                      </a:r>
                      <a:r>
                        <a:rPr lang="en-US" sz="1200" b="1" dirty="0" err="1">
                          <a:solidFill>
                            <a:srgbClr val="666666"/>
                          </a:solidFill>
                          <a:latin typeface="DIN Next LT Arabic" panose="020B0503020203050203" pitchFamily="34" charset="-78"/>
                          <a:cs typeface="DIN Next LT Arabic" panose="020B0503020203050203" pitchFamily="34" charset="-78"/>
                        </a:rPr>
                        <a:t>Almutawwa</a:t>
                      </a:r>
                      <a:r>
                        <a:rPr lang="en-US" sz="1200" b="1" dirty="0">
                          <a:solidFill>
                            <a:srgbClr val="666666"/>
                          </a:solidFill>
                          <a:latin typeface="DIN Next LT Arabic" panose="020B0503020203050203" pitchFamily="34" charset="-78"/>
                          <a:cs typeface="DIN Next LT Arabic" panose="020B0503020203050203" pitchFamily="34" charset="-78"/>
                        </a:rPr>
                        <a:t> Al-</a:t>
                      </a:r>
                      <a:r>
                        <a:rPr lang="en-US" sz="1200" b="1" dirty="0" err="1">
                          <a:solidFill>
                            <a:srgbClr val="666666"/>
                          </a:solidFill>
                          <a:latin typeface="DIN Next LT Arabic" panose="020B0503020203050203" pitchFamily="34" charset="-78"/>
                          <a:cs typeface="DIN Next LT Arabic" panose="020B0503020203050203" pitchFamily="34" charset="-78"/>
                        </a:rPr>
                        <a:t>ali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shahad.rak002@icloud.com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605884850"/>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Wadeema</a:t>
                      </a:r>
                      <a:r>
                        <a:rPr lang="en-US" sz="1200" b="1" dirty="0">
                          <a:solidFill>
                            <a:srgbClr val="666666"/>
                          </a:solidFill>
                          <a:latin typeface="DIN Next LT Arabic" panose="020B0503020203050203" pitchFamily="34" charset="-78"/>
                          <a:cs typeface="DIN Next LT Arabic" panose="020B0503020203050203" pitchFamily="34" charset="-78"/>
                        </a:rPr>
                        <a:t> Mubarak </a:t>
                      </a:r>
                      <a:r>
                        <a:rPr lang="en-US" sz="1200" b="1" dirty="0" err="1">
                          <a:solidFill>
                            <a:srgbClr val="666666"/>
                          </a:solidFill>
                          <a:latin typeface="DIN Next LT Arabic" panose="020B0503020203050203" pitchFamily="34" charset="-78"/>
                          <a:cs typeface="DIN Next LT Arabic" panose="020B0503020203050203" pitchFamily="34" charset="-78"/>
                        </a:rPr>
                        <a:t>Esmaeel</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Alhaddad</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Alnuaimi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asoo19mabi.ii@gmail.com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937603024"/>
                  </a:ext>
                </a:extLst>
              </a:tr>
            </a:tbl>
          </a:graphicData>
        </a:graphic>
      </p:graphicFrame>
      <p:pic>
        <p:nvPicPr>
          <p:cNvPr id="8" name="Picture 7">
            <a:extLst>
              <a:ext uri="{FF2B5EF4-FFF2-40B4-BE49-F238E27FC236}">
                <a16:creationId xmlns:a16="http://schemas.microsoft.com/office/drawing/2014/main" id="{028673E5-5A79-F11E-44C3-FCC139735A7D}"/>
              </a:ext>
            </a:extLst>
          </p:cNvPr>
          <p:cNvPicPr>
            <a:picLocks noChangeAspect="1"/>
          </p:cNvPicPr>
          <p:nvPr/>
        </p:nvPicPr>
        <p:blipFill>
          <a:blip r:embed="rId9"/>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1077FAA3-CD2C-0324-DCFC-5D86596AAB0A}"/>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A0972DBA-A3FD-A7C6-2F6E-639DF0A7ED31}"/>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تتبع وحساب كميات النفايات والهدر الناتج عن أغلب الأنشطة التجارية للمناطق الحرة بمطارات دبي خاصة (أماكن البيع بالتجزئة ومنافذ الأطعمة)؟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261635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نيولنك</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9" name="TextBox 38">
            <a:extLst>
              <a:ext uri="{FF2B5EF4-FFF2-40B4-BE49-F238E27FC236}">
                <a16:creationId xmlns:a16="http://schemas.microsoft.com/office/drawing/2014/main" id="{F44477DF-71F3-C091-2B87-C2975D929658}"/>
              </a:ext>
            </a:extLst>
          </p:cNvPr>
          <p:cNvSpPr txBox="1"/>
          <p:nvPr/>
        </p:nvSpPr>
        <p:spPr>
          <a:xfrm>
            <a:off x="6219013" y="2462629"/>
            <a:ext cx="5438920" cy="1384995"/>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يساعد نيولينك منظمات الرعاية الصحية من خلال نظام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software as a service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والذي تم تصميمه لتوفير نظام أساسي وشامل، وتدفق سريع وفعال، ودعم ذي أولوية وتحديثات. يهدف منتجنا إلة ربط المنظمات بالبرامج الحكومية مثل (</a:t>
            </a:r>
            <a:r>
              <a:rPr lang="en-US" sz="1200" dirty="0" err="1">
                <a:solidFill>
                  <a:schemeClr val="tx1">
                    <a:lumMod val="65000"/>
                    <a:lumOff val="35000"/>
                  </a:schemeClr>
                </a:solidFill>
                <a:latin typeface="DIN Next LT Arabic" panose="020B0503020203050203" pitchFamily="34" charset="-78"/>
                <a:cs typeface="DIN Next LT Arabic" panose="020B0503020203050203" pitchFamily="34" charset="-78"/>
              </a:rPr>
              <a:t>Eclaim</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تطمين، وراياتي) بالإضافة إلى تكامل متعدد القنوات بين سلاسل المنظمات.</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يتمثل جزء من خارطة الطريق الخاصة بنا في استهداف الصيدليات أولا، ولدينا حاليًا 27 صيدلية مستعدة لاستخدام منتجنا بمجرد أن يتم إطلاقه، وسنقوم باختبار الإصدار الأولي مع 4 منها لتحقيق ملاءمة المنتج للسوق.</a:t>
            </a:r>
          </a:p>
        </p:txBody>
      </p:sp>
      <p:grpSp>
        <p:nvGrpSpPr>
          <p:cNvPr id="44" name="Group 43">
            <a:extLst>
              <a:ext uri="{FF2B5EF4-FFF2-40B4-BE49-F238E27FC236}">
                <a16:creationId xmlns:a16="http://schemas.microsoft.com/office/drawing/2014/main" id="{B3960C49-1678-41B4-E214-BFA6E63E6375}"/>
              </a:ext>
            </a:extLst>
          </p:cNvPr>
          <p:cNvGrpSpPr/>
          <p:nvPr/>
        </p:nvGrpSpPr>
        <p:grpSpPr>
          <a:xfrm>
            <a:off x="6096000" y="4888676"/>
            <a:ext cx="1822441" cy="412298"/>
            <a:chOff x="6828090" y="4956561"/>
            <a:chExt cx="2008261" cy="454337"/>
          </a:xfrm>
        </p:grpSpPr>
        <p:sp>
          <p:nvSpPr>
            <p:cNvPr id="45" name="Rectangle 44">
              <a:hlinkClick r:id="rId2"/>
              <a:extLst>
                <a:ext uri="{FF2B5EF4-FFF2-40B4-BE49-F238E27FC236}">
                  <a16:creationId xmlns:a16="http://schemas.microsoft.com/office/drawing/2014/main" id="{4B2B42C2-D022-A9EA-CCB2-8EFE1A77D206}"/>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CF86C28B-0CC6-64C9-E360-6EDA55BD6A00}"/>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47" name="Graphic 46" descr="Projector screen">
              <a:extLst>
                <a:ext uri="{FF2B5EF4-FFF2-40B4-BE49-F238E27FC236}">
                  <a16:creationId xmlns:a16="http://schemas.microsoft.com/office/drawing/2014/main" id="{1A5B2376-640F-2C10-9E26-2AB4E3FE64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aphicFrame>
        <p:nvGraphicFramePr>
          <p:cNvPr id="3" name="Table 22">
            <a:extLst>
              <a:ext uri="{FF2B5EF4-FFF2-40B4-BE49-F238E27FC236}">
                <a16:creationId xmlns:a16="http://schemas.microsoft.com/office/drawing/2014/main" id="{590EE08B-75CF-9937-EBE6-F0E69ACB0842}"/>
              </a:ext>
            </a:extLst>
          </p:cNvPr>
          <p:cNvGraphicFramePr>
            <a:graphicFrameLocks noGrp="1"/>
          </p:cNvGraphicFramePr>
          <p:nvPr>
            <p:extLst>
              <p:ext uri="{D42A27DB-BD31-4B8C-83A1-F6EECF244321}">
                <p14:modId xmlns:p14="http://schemas.microsoft.com/office/powerpoint/2010/main" val="2140373991"/>
              </p:ext>
            </p:extLst>
          </p:nvPr>
        </p:nvGraphicFramePr>
        <p:xfrm>
          <a:off x="640490"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sv-SE" sz="1200" b="1" dirty="0">
                          <a:solidFill>
                            <a:srgbClr val="666666"/>
                          </a:solidFill>
                          <a:latin typeface="DIN Next LT Arabic" panose="020B0503020203050203" pitchFamily="34" charset="-78"/>
                          <a:cs typeface="DIN Next LT Arabic" panose="020B0503020203050203" pitchFamily="34" charset="-78"/>
                        </a:rPr>
                        <a:t>Mahmoud Abdelrzag Salih Suliman</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mahmoud.a.razag.s@gmail.com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Mashael Saeed Obaid Saeed </a:t>
                      </a:r>
                      <a:r>
                        <a:rPr lang="en-US" sz="1200" b="1" dirty="0" err="1">
                          <a:solidFill>
                            <a:srgbClr val="666666"/>
                          </a:solidFill>
                          <a:latin typeface="DIN Next LT Arabic" panose="020B0503020203050203" pitchFamily="34" charset="-78"/>
                          <a:cs typeface="DIN Next LT Arabic" panose="020B0503020203050203" pitchFamily="34" charset="-78"/>
                        </a:rPr>
                        <a:t>Alsereidi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mashaael.alsereidi@gmail.com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419426195"/>
                  </a:ext>
                </a:extLst>
              </a:tr>
            </a:tbl>
          </a:graphicData>
        </a:graphic>
      </p:graphicFrame>
      <p:pic>
        <p:nvPicPr>
          <p:cNvPr id="6" name="Picture 5">
            <a:extLst>
              <a:ext uri="{FF2B5EF4-FFF2-40B4-BE49-F238E27FC236}">
                <a16:creationId xmlns:a16="http://schemas.microsoft.com/office/drawing/2014/main" id="{B8C8D40C-7E21-BB60-EBC1-2DFD18FC7AA3}"/>
              </a:ext>
            </a:extLst>
          </p:cNvPr>
          <p:cNvPicPr>
            <a:picLocks noChangeAspect="1"/>
          </p:cNvPicPr>
          <p:nvPr/>
        </p:nvPicPr>
        <p:blipFill>
          <a:blip r:embed="rId7"/>
          <a:stretch>
            <a:fillRect/>
          </a:stretch>
        </p:blipFill>
        <p:spPr>
          <a:xfrm>
            <a:off x="534067" y="642606"/>
            <a:ext cx="1486979" cy="991319"/>
          </a:xfrm>
          <a:prstGeom prst="rect">
            <a:avLst/>
          </a:prstGeom>
        </p:spPr>
      </p:pic>
      <p:sp>
        <p:nvSpPr>
          <p:cNvPr id="2" name="TextBox 1">
            <a:extLst>
              <a:ext uri="{FF2B5EF4-FFF2-40B4-BE49-F238E27FC236}">
                <a16:creationId xmlns:a16="http://schemas.microsoft.com/office/drawing/2014/main" id="{B4196B8B-7C53-95FC-C9F9-400B52C66F53}"/>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5" name="TextBox 4">
            <a:extLst>
              <a:ext uri="{FF2B5EF4-FFF2-40B4-BE49-F238E27FC236}">
                <a16:creationId xmlns:a16="http://schemas.microsoft.com/office/drawing/2014/main" id="{90016269-36F8-FDB8-9EF2-64105E6D79D2}"/>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يمكننا التأكد من أن كل مجموعة بيانات دقيقة وكاملة وموثوقة وتوقيتها مناسب؟</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40437153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فكّر وابتكر</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200329"/>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برمجة وتصميم منصة تساعد الطلاب على تطوير التراث الثقافي من خلال الألعاب. حيث يتكون تطبيق المندوس في البداية بصفحة تعريفية عن التراث وأهميته ويحوي مجموعة ألعاب وتحديات ومستويات حيث ينتقل اللاعب فيها بشغف من مستوى لمستوى كلما أنجز عددا من التحديات الخاصة بالتراث والسنع الإماراتي، حصل على عدد معين من النقاط التي تؤهله لخوض مستوى أعلى ومعرفة مصطلحات أخرى وقيم أعلى وبالتالي يتحقق هدف اللعبة من غرس قيم الهوية الوطنية والحفاظ على الارث الاماراتي من الاندثار.</a:t>
            </a:r>
          </a:p>
        </p:txBody>
      </p:sp>
      <p:graphicFrame>
        <p:nvGraphicFramePr>
          <p:cNvPr id="9" name="Table 22">
            <a:extLst>
              <a:ext uri="{FF2B5EF4-FFF2-40B4-BE49-F238E27FC236}">
                <a16:creationId xmlns:a16="http://schemas.microsoft.com/office/drawing/2014/main" id="{FDF53F58-FBB9-50C7-C95F-5C113049F9F8}"/>
              </a:ext>
            </a:extLst>
          </p:cNvPr>
          <p:cNvGraphicFramePr>
            <a:graphicFrameLocks noGrp="1"/>
          </p:cNvGraphicFramePr>
          <p:nvPr>
            <p:extLst>
              <p:ext uri="{D42A27DB-BD31-4B8C-83A1-F6EECF244321}">
                <p14:modId xmlns:p14="http://schemas.microsoft.com/office/powerpoint/2010/main" val="880861606"/>
              </p:ext>
            </p:extLst>
          </p:nvPr>
        </p:nvGraphicFramePr>
        <p:xfrm>
          <a:off x="641158" y="2354166"/>
          <a:ext cx="3847071" cy="2584484"/>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Mayed</a:t>
                      </a:r>
                      <a:r>
                        <a:rPr lang="en-US" sz="1200" b="1" dirty="0">
                          <a:solidFill>
                            <a:srgbClr val="666666"/>
                          </a:solidFill>
                          <a:latin typeface="DIN Next LT Arabic" panose="020B0503020203050203" pitchFamily="34" charset="-78"/>
                          <a:cs typeface="DIN Next LT Arabic" panose="020B0503020203050203" pitchFamily="34" charset="-78"/>
                        </a:rPr>
                        <a:t> Saeed Mohammed Saeed </a:t>
                      </a:r>
                      <a:r>
                        <a:rPr lang="en-US" sz="1200" b="1" dirty="0" err="1">
                          <a:solidFill>
                            <a:srgbClr val="666666"/>
                          </a:solidFill>
                          <a:latin typeface="DIN Next LT Arabic" panose="020B0503020203050203" pitchFamily="34" charset="-78"/>
                          <a:cs typeface="DIN Next LT Arabic" panose="020B0503020203050203" pitchFamily="34" charset="-78"/>
                        </a:rPr>
                        <a:t>Alshehhi</a:t>
                      </a:r>
                      <a:endPar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tw2m.roo7y.m@hotmail.com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Shaikha</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Sulaiman</a:t>
                      </a:r>
                      <a:r>
                        <a:rPr lang="en-US" sz="1200" b="1" dirty="0">
                          <a:solidFill>
                            <a:srgbClr val="666666"/>
                          </a:solidFill>
                          <a:latin typeface="DIN Next LT Arabic" panose="020B0503020203050203" pitchFamily="34" charset="-78"/>
                          <a:cs typeface="DIN Next LT Arabic" panose="020B0503020203050203" pitchFamily="34" charset="-78"/>
                        </a:rPr>
                        <a:t> Ali </a:t>
                      </a:r>
                      <a:r>
                        <a:rPr lang="en-US" sz="1200" b="1" dirty="0" err="1">
                          <a:solidFill>
                            <a:srgbClr val="666666"/>
                          </a:solidFill>
                          <a:latin typeface="DIN Next LT Arabic" panose="020B0503020203050203" pitchFamily="34" charset="-78"/>
                          <a:cs typeface="DIN Next LT Arabic" panose="020B0503020203050203" pitchFamily="34" charset="-78"/>
                        </a:rPr>
                        <a:t>Alshehhi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shawa5y.83@gmail.com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196586628"/>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Sara Omar Mohammed </a:t>
                      </a:r>
                      <a:r>
                        <a:rPr lang="en-US" sz="1200" b="1" dirty="0" err="1">
                          <a:solidFill>
                            <a:srgbClr val="666666"/>
                          </a:solidFill>
                          <a:latin typeface="DIN Next LT Arabic" panose="020B0503020203050203" pitchFamily="34" charset="-78"/>
                          <a:cs typeface="DIN Next LT Arabic" panose="020B0503020203050203" pitchFamily="34" charset="-78"/>
                        </a:rPr>
                        <a:t>Aamer</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Alshehhi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wardcute111@gmail.com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605884850"/>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Wadeema</a:t>
                      </a:r>
                      <a:r>
                        <a:rPr lang="en-US" sz="1200" b="1" dirty="0">
                          <a:solidFill>
                            <a:srgbClr val="666666"/>
                          </a:solidFill>
                          <a:latin typeface="DIN Next LT Arabic" panose="020B0503020203050203" pitchFamily="34" charset="-78"/>
                          <a:cs typeface="DIN Next LT Arabic" panose="020B0503020203050203" pitchFamily="34" charset="-78"/>
                        </a:rPr>
                        <a:t> Mubarak </a:t>
                      </a:r>
                      <a:r>
                        <a:rPr lang="en-US" sz="1200" b="1" dirty="0" err="1">
                          <a:solidFill>
                            <a:srgbClr val="666666"/>
                          </a:solidFill>
                          <a:latin typeface="DIN Next LT Arabic" panose="020B0503020203050203" pitchFamily="34" charset="-78"/>
                          <a:cs typeface="DIN Next LT Arabic" panose="020B0503020203050203" pitchFamily="34" charset="-78"/>
                        </a:rPr>
                        <a:t>Esmaeel</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Alhaddad</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Alnuaimi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sara678777@gmail.com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937603024"/>
                  </a:ext>
                </a:extLst>
              </a:tr>
            </a:tbl>
          </a:graphicData>
        </a:graphic>
      </p:graphicFrame>
      <p:pic>
        <p:nvPicPr>
          <p:cNvPr id="8" name="Picture 7">
            <a:extLst>
              <a:ext uri="{FF2B5EF4-FFF2-40B4-BE49-F238E27FC236}">
                <a16:creationId xmlns:a16="http://schemas.microsoft.com/office/drawing/2014/main" id="{C81C42A1-814C-5F53-04EA-C75ACB5BF1DF}"/>
              </a:ext>
            </a:extLst>
          </p:cNvPr>
          <p:cNvPicPr>
            <a:picLocks noChangeAspect="1"/>
          </p:cNvPicPr>
          <p:nvPr/>
        </p:nvPicPr>
        <p:blipFill>
          <a:blip r:embed="rId10"/>
          <a:stretch>
            <a:fillRect/>
          </a:stretch>
        </p:blipFill>
        <p:spPr>
          <a:xfrm>
            <a:off x="534063" y="647809"/>
            <a:ext cx="1486979" cy="991319"/>
          </a:xfrm>
          <a:prstGeom prst="rect">
            <a:avLst/>
          </a:prstGeom>
        </p:spPr>
      </p:pic>
      <p:sp>
        <p:nvSpPr>
          <p:cNvPr id="10" name="TextBox 9">
            <a:extLst>
              <a:ext uri="{FF2B5EF4-FFF2-40B4-BE49-F238E27FC236}">
                <a16:creationId xmlns:a16="http://schemas.microsoft.com/office/drawing/2014/main" id="{74041A69-FAC7-6A59-163D-28D07E46A8D3}"/>
              </a:ext>
            </a:extLst>
          </p:cNvPr>
          <p:cNvSpPr txBox="1"/>
          <p:nvPr/>
        </p:nvSpPr>
        <p:spPr>
          <a:xfrm>
            <a:off x="6096000" y="953970"/>
            <a:ext cx="5561934" cy="738664"/>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الهوية الوطنية وترسيخها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5BD6CED1-8BF3-0C92-C5CC-4852E035AA8F}"/>
              </a:ext>
            </a:extLst>
          </p:cNvPr>
          <p:cNvSpPr txBox="1"/>
          <p:nvPr/>
        </p:nvSpPr>
        <p:spPr>
          <a:xfrm>
            <a:off x="6096000" y="1290918"/>
            <a:ext cx="5561934" cy="830997"/>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كيف يمكن زيادة وعي واهتمام طلاب المدارس بأهمية الموروث الشعبي والتاريخي والثقافي، والعادات والتقاليد والقيم الأصيلة؟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4405528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طلاب المــــــــــــــدارس</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فاليرو</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308324"/>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نظرًا لأن هذا هو عام الاستدامة، فقد فكرنا في المشاكل الموجودة في المصانع والمناطق الصناعية بمدينة دبي. اكتشفنا أن إحدى المشكلات الرئيسية هي تلوث الهواء، واكتشفنا سرعة انتشار الحرائق، كما أن بعض الانتهاكات التي يرتكبها أصحاب الورش هي بسبب النفايات التي يلقونها على الأرض، لذلك قررنا العمل على هذا الروبوت "</a:t>
            </a:r>
            <a:r>
              <a:rPr lang="en-US" sz="1200" dirty="0" err="1">
                <a:solidFill>
                  <a:schemeClr val="tx1">
                    <a:lumMod val="65000"/>
                    <a:lumOff val="35000"/>
                  </a:schemeClr>
                </a:solidFill>
                <a:latin typeface="DIN Next LT Arabic" panose="020B0503020203050203" pitchFamily="34" charset="-78"/>
                <a:cs typeface="DIN Next LT Arabic" panose="020B0503020203050203" pitchFamily="34" charset="-78"/>
              </a:rPr>
              <a:t>Flero</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 "</a:t>
            </a:r>
            <a:r>
              <a:rPr lang="en-US" sz="1200" dirty="0" err="1">
                <a:solidFill>
                  <a:schemeClr val="tx1">
                    <a:lumMod val="65000"/>
                    <a:lumOff val="35000"/>
                  </a:schemeClr>
                </a:solidFill>
                <a:latin typeface="DIN Next LT Arabic" panose="020B0503020203050203" pitchFamily="34" charset="-78"/>
                <a:cs typeface="DIN Next LT Arabic" panose="020B0503020203050203" pitchFamily="34" charset="-78"/>
              </a:rPr>
              <a:t>Flero</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هي منصة إلكترونية تابعة للحكومة. على جميع اصحاب المصانع والورش التسجيل على المنصة. بعد التسجيل، تقسم الحكومة المصانع والمناطق الصناعية في دبي إلى خلايا، وكل خلية مسؤولة عن "فليرو" معين.سيعمل هذا الروبوت كمراقب ومشرف على المصانع داخل الخلية. تم تجهيز الروبوت بتقنيات الذكاء الاصطناعي المختلفة والعديد من الأنظمة، بما في ذلك نظام التقاط الصور. ستعمل هذه الصور على نظام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ANN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الشبكات العصبونية الاصطناعية) أو (الشبكات العصبية للذكاء الاصطناعي)، وسوف يتم تحليلها بواسطة هذه الشبكة العصبية. يمكنك معرفة ما إذا كانت هناك مشاكل مع الغبار والحرارة والرطوبة أوغيرها من الانتهاكات، ويتم تسجيل الانتهاكات على المنصة. الروبوت مجهز أيضًا بنظام إطفاء الحريق.</a:t>
            </a:r>
          </a:p>
        </p:txBody>
      </p:sp>
      <p:graphicFrame>
        <p:nvGraphicFramePr>
          <p:cNvPr id="10" name="Table 22">
            <a:extLst>
              <a:ext uri="{FF2B5EF4-FFF2-40B4-BE49-F238E27FC236}">
                <a16:creationId xmlns:a16="http://schemas.microsoft.com/office/drawing/2014/main" id="{B6D8FEFD-937E-A2E1-266D-D4700833D335}"/>
              </a:ext>
            </a:extLst>
          </p:cNvPr>
          <p:cNvGraphicFramePr>
            <a:graphicFrameLocks noGrp="1"/>
          </p:cNvGraphicFramePr>
          <p:nvPr>
            <p:extLst>
              <p:ext uri="{D42A27DB-BD31-4B8C-83A1-F6EECF244321}">
                <p14:modId xmlns:p14="http://schemas.microsoft.com/office/powerpoint/2010/main" val="3429772795"/>
              </p:ext>
            </p:extLst>
          </p:nvPr>
        </p:nvGraphicFramePr>
        <p:xfrm>
          <a:off x="641157" y="2354166"/>
          <a:ext cx="3847071" cy="3230605"/>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n-NO" sz="1200" b="1" dirty="0">
                          <a:solidFill>
                            <a:srgbClr val="666666"/>
                          </a:solidFill>
                          <a:latin typeface="DIN Next LT Arabic" panose="020B0503020203050203" pitchFamily="34" charset="-78"/>
                          <a:cs typeface="DIN Next LT Arabic" panose="020B0503020203050203" pitchFamily="34" charset="-78"/>
                        </a:rPr>
                        <a:t>Haya Ebraheim Obaid Aldaraidar Alkhaaldi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haya.alkaaldi@gmail.com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fi-FI" sz="1200" b="1" dirty="0">
                          <a:solidFill>
                            <a:srgbClr val="666666"/>
                          </a:solidFill>
                          <a:latin typeface="DIN Next LT Arabic" panose="020B0503020203050203" pitchFamily="34" charset="-78"/>
                          <a:cs typeface="DIN Next LT Arabic" panose="020B0503020203050203" pitchFamily="34" charset="-78"/>
                        </a:rPr>
                        <a:t>Rayyan Sultan Salem Alrammas Alyileili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rayon.s.s.m.13@gmail.com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196586628"/>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Amal </a:t>
                      </a:r>
                      <a:r>
                        <a:rPr lang="en-US" sz="1200" b="1" dirty="0" err="1">
                          <a:solidFill>
                            <a:srgbClr val="666666"/>
                          </a:solidFill>
                          <a:latin typeface="DIN Next LT Arabic" panose="020B0503020203050203" pitchFamily="34" charset="-78"/>
                          <a:cs typeface="DIN Next LT Arabic" panose="020B0503020203050203" pitchFamily="34" charset="-78"/>
                        </a:rPr>
                        <a:t>Khameis</a:t>
                      </a:r>
                      <a:r>
                        <a:rPr lang="en-US" sz="1200" b="1" dirty="0">
                          <a:solidFill>
                            <a:srgbClr val="666666"/>
                          </a:solidFill>
                          <a:latin typeface="DIN Next LT Arabic" panose="020B0503020203050203" pitchFamily="34" charset="-78"/>
                          <a:cs typeface="DIN Next LT Arabic" panose="020B0503020203050203" pitchFamily="34" charset="-78"/>
                        </a:rPr>
                        <a:t> Salem Saeed </a:t>
                      </a:r>
                      <a:r>
                        <a:rPr lang="en-US" sz="1200" b="1" dirty="0" err="1">
                          <a:solidFill>
                            <a:srgbClr val="666666"/>
                          </a:solidFill>
                          <a:latin typeface="DIN Next LT Arabic" panose="020B0503020203050203" pitchFamily="34" charset="-78"/>
                          <a:cs typeface="DIN Next LT Arabic" panose="020B0503020203050203" pitchFamily="34" charset="-78"/>
                        </a:rPr>
                        <a:t>Alsuwaidi</a:t>
                      </a:r>
                      <a:r>
                        <a:rPr lang="en-US" sz="1200" b="1" dirty="0">
                          <a:solidFill>
                            <a:srgbClr val="666666"/>
                          </a:solidFill>
                          <a:latin typeface="DIN Next LT Arabic" panose="020B0503020203050203" pitchFamily="34" charset="-78"/>
                          <a:cs typeface="DIN Next LT Arabic" panose="020B0503020203050203" pitchFamily="34" charset="-78"/>
                        </a:rPr>
                        <a:t> </a:t>
                      </a:r>
                      <a:r>
                        <a:rPr lang="en-US" sz="1200" b="1" dirty="0" err="1">
                          <a:solidFill>
                            <a:srgbClr val="666666"/>
                          </a:solidFill>
                          <a:latin typeface="DIN Next LT Arabic" panose="020B0503020203050203" pitchFamily="34" charset="-78"/>
                          <a:cs typeface="DIN Next LT Arabic" panose="020B0503020203050203" pitchFamily="34" charset="-78"/>
                        </a:rPr>
                        <a:t>Alsuwaidi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amal132007@hotmail.com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605884850"/>
                  </a:ext>
                </a:extLst>
              </a:tr>
              <a:tr h="646121">
                <a:tc>
                  <a:txBody>
                    <a:bodyPr/>
                    <a:lstStyle/>
                    <a:p>
                      <a:pPr algn="r"/>
                      <a:r>
                        <a:rPr lang="en-US" sz="1200" b="1" dirty="0">
                          <a:solidFill>
                            <a:srgbClr val="666666"/>
                          </a:solidFill>
                          <a:latin typeface="DIN Next LT Arabic" panose="020B0503020203050203" pitchFamily="34" charset="-78"/>
                          <a:cs typeface="DIN Next LT Arabic" panose="020B0503020203050203" pitchFamily="34" charset="-78"/>
                        </a:rPr>
                        <a:t>Maryam Saeed Obaid Ali </a:t>
                      </a:r>
                      <a:r>
                        <a:rPr lang="en-US" sz="1200" b="1" dirty="0" err="1">
                          <a:solidFill>
                            <a:srgbClr val="666666"/>
                          </a:solidFill>
                          <a:latin typeface="DIN Next LT Arabic" panose="020B0503020203050203" pitchFamily="34" charset="-78"/>
                          <a:cs typeface="DIN Next LT Arabic" panose="020B0503020203050203" pitchFamily="34" charset="-78"/>
                        </a:rPr>
                        <a:t>Alhmoudi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urrmayam@gmail.com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937603024"/>
                  </a:ext>
                </a:extLst>
              </a:tr>
              <a:tr h="646121">
                <a:tc>
                  <a:txBody>
                    <a:bodyPr/>
                    <a:lstStyle/>
                    <a:p>
                      <a:pPr algn="r"/>
                      <a:r>
                        <a:rPr lang="nn-NO" sz="1200" b="1" dirty="0">
                          <a:solidFill>
                            <a:srgbClr val="666666"/>
                          </a:solidFill>
                          <a:latin typeface="DIN Next LT Arabic" panose="020B0503020203050203" pitchFamily="34" charset="-78"/>
                          <a:cs typeface="DIN Next LT Arabic" panose="020B0503020203050203" pitchFamily="34" charset="-78"/>
                        </a:rPr>
                        <a:t>Nareiman Khalaf Esmaeil Humaid Alkhaaldi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stuf2014027915@ese.gov.ae</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008567478"/>
                  </a:ext>
                </a:extLst>
              </a:tr>
            </a:tbl>
          </a:graphicData>
        </a:graphic>
      </p:graphicFrame>
      <p:pic>
        <p:nvPicPr>
          <p:cNvPr id="8" name="Picture 7">
            <a:extLst>
              <a:ext uri="{FF2B5EF4-FFF2-40B4-BE49-F238E27FC236}">
                <a16:creationId xmlns:a16="http://schemas.microsoft.com/office/drawing/2014/main" id="{7CC10B16-FA43-6ED8-407E-5EF77F9C8811}"/>
              </a:ext>
            </a:extLst>
          </p:cNvPr>
          <p:cNvPicPr>
            <a:picLocks noChangeAspect="1"/>
          </p:cNvPicPr>
          <p:nvPr/>
        </p:nvPicPr>
        <p:blipFill>
          <a:blip r:embed="rId10"/>
          <a:stretch>
            <a:fillRect/>
          </a:stretch>
        </p:blipFill>
        <p:spPr>
          <a:xfrm>
            <a:off x="534063" y="647809"/>
            <a:ext cx="1486979" cy="991319"/>
          </a:xfrm>
          <a:prstGeom prst="rect">
            <a:avLst/>
          </a:prstGeom>
        </p:spPr>
      </p:pic>
      <p:sp>
        <p:nvSpPr>
          <p:cNvPr id="9" name="TextBox 8">
            <a:extLst>
              <a:ext uri="{FF2B5EF4-FFF2-40B4-BE49-F238E27FC236}">
                <a16:creationId xmlns:a16="http://schemas.microsoft.com/office/drawing/2014/main" id="{FB9BC8A1-CBDA-08DD-6084-58CD83001B6E}"/>
              </a:ext>
            </a:extLst>
          </p:cNvPr>
          <p:cNvSpPr txBox="1"/>
          <p:nvPr/>
        </p:nvSpPr>
        <p:spPr>
          <a:xfrm>
            <a:off x="6096000" y="953970"/>
            <a:ext cx="5561934" cy="95410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1" name="TextBox 10">
            <a:extLst>
              <a:ext uri="{FF2B5EF4-FFF2-40B4-BE49-F238E27FC236}">
                <a16:creationId xmlns:a16="http://schemas.microsoft.com/office/drawing/2014/main" id="{2101BC71-BEF1-3C81-28FB-9E0BAADA02B4}"/>
              </a:ext>
            </a:extLst>
          </p:cNvPr>
          <p:cNvSpPr txBox="1"/>
          <p:nvPr/>
        </p:nvSpPr>
        <p:spPr>
          <a:xfrm>
            <a:off x="6096000" y="1290918"/>
            <a:ext cx="5561934" cy="1015663"/>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أنسب الطرق والحلول لجمع وحصر بيانات ذات جودة في مجال طاقة المستقبل (الطاقة النظيفة - الشمسية - النووية) من القطاع الخاص في الدولة؟</a:t>
            </a: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9772408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7B4F15D-C189-536C-906C-EDA00B717F98}"/>
              </a:ext>
            </a:extLst>
          </p:cNvPr>
          <p:cNvSpPr txBox="1">
            <a:spLocks/>
          </p:cNvSpPr>
          <p:nvPr/>
        </p:nvSpPr>
        <p:spPr>
          <a:xfrm>
            <a:off x="6539605" y="2395235"/>
            <a:ext cx="5251913" cy="178419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ar-EG" sz="4800" b="1" dirty="0">
                <a:solidFill>
                  <a:schemeClr val="bg1"/>
                </a:solidFill>
              </a:rPr>
              <a:t>مسار</a:t>
            </a:r>
            <a:br>
              <a:rPr lang="ar-EG" sz="4800" b="1" dirty="0">
                <a:solidFill>
                  <a:schemeClr val="bg1"/>
                </a:solidFill>
              </a:rPr>
            </a:br>
            <a:r>
              <a:rPr lang="ar-EG" sz="4800" b="1" dirty="0">
                <a:solidFill>
                  <a:schemeClr val="bg1"/>
                </a:solidFill>
              </a:rPr>
              <a:t>الباحثين</a:t>
            </a:r>
            <a:endParaRPr lang="en-US" sz="4800" b="1" dirty="0">
              <a:solidFill>
                <a:schemeClr val="bg1"/>
              </a:solidFill>
            </a:endParaRPr>
          </a:p>
        </p:txBody>
      </p:sp>
    </p:spTree>
    <p:extLst>
      <p:ext uri="{BB962C8B-B14F-4D97-AF65-F5344CB8AC3E}">
        <p14:creationId xmlns:p14="http://schemas.microsoft.com/office/powerpoint/2010/main" val="39140400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الباحثيــــــــــــــــــــــــــــــــن</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6219014" y="584638"/>
            <a:ext cx="5438920"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التعليم الذكي</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569660"/>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إن استخدام الذكاء الاصطناعي في التعليم لديه القدرة على إحداث ثورة في ممارسات الفصول الدراسية التقليدية، مع القدرة على تطوير فصل دراسي ذكي قائم  على الرؤية في الوقت الفعلي والذي يمكنه مراقبة انتباه ومشاعر الطلاب بشكل تلقائي لإعطاء ملاحظات بيانية حية للمدرسين (والتي تتحول بشكل تلقائي إلى نظام مقترح). يستطيع المدرسون استخدام هذه الملاحظات/المقترحات لتقييم انتباه الطلاب بشكل أكثر دقة وتصميم نهجهم التدريسي ليلائم احتياجات الطلاب الفردية، مما يؤدي إلى أداء أكاديمي أفضل للطلاب ومهارات أفضل للمدرس. هذا النظام المقترح يمكنه تعيين نقاط رقمية للطلاب لمستويات تركيزهم، وكذلك يقدم حل واعد للتحدي المتمثل في رصد انتباه الطلاب في قاعات الدراسة الكبيرة. </a:t>
            </a:r>
          </a:p>
        </p:txBody>
      </p:sp>
      <p:graphicFrame>
        <p:nvGraphicFramePr>
          <p:cNvPr id="10" name="Table 22">
            <a:extLst>
              <a:ext uri="{FF2B5EF4-FFF2-40B4-BE49-F238E27FC236}">
                <a16:creationId xmlns:a16="http://schemas.microsoft.com/office/drawing/2014/main" id="{11B0CCEB-5F29-8B62-6467-194CDBA43981}"/>
              </a:ext>
            </a:extLst>
          </p:cNvPr>
          <p:cNvGraphicFramePr>
            <a:graphicFrameLocks noGrp="1"/>
          </p:cNvGraphicFramePr>
          <p:nvPr>
            <p:extLst>
              <p:ext uri="{D42A27DB-BD31-4B8C-83A1-F6EECF244321}">
                <p14:modId xmlns:p14="http://schemas.microsoft.com/office/powerpoint/2010/main" val="703667718"/>
              </p:ext>
            </p:extLst>
          </p:nvPr>
        </p:nvGraphicFramePr>
        <p:xfrm>
          <a:off x="641158"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r>
                        <a:rPr lang="nn-NO" sz="1200" b="1" dirty="0">
                          <a:solidFill>
                            <a:srgbClr val="666666"/>
                          </a:solidFill>
                          <a:latin typeface="DIN Next LT Arabic" panose="020B0503020203050203" pitchFamily="34" charset="-78"/>
                          <a:cs typeface="DIN Next LT Arabic" panose="020B0503020203050203" pitchFamily="34" charset="-78"/>
                        </a:rPr>
                        <a:t>Fady Shibata Alnajjar</a:t>
                      </a:r>
                    </a:p>
                    <a:p>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fady6922445@yahoo.com</a:t>
                      </a:r>
                      <a:endParaRPr lang="en-US" sz="1200" dirty="0">
                        <a:solidFill>
                          <a:srgbClr val="666666"/>
                        </a:solidFill>
                        <a:latin typeface="DIN Next LT Arabic" panose="020B0503020203050203" pitchFamily="34" charset="-78"/>
                        <a:cs typeface="DIN Next LT Arabic" panose="020B0503020203050203" pitchFamily="34" charset="-78"/>
                      </a:endParaRPr>
                    </a:p>
                    <a:p>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sp>
        <p:nvSpPr>
          <p:cNvPr id="8" name="TextBox 7">
            <a:extLst>
              <a:ext uri="{FF2B5EF4-FFF2-40B4-BE49-F238E27FC236}">
                <a16:creationId xmlns:a16="http://schemas.microsoft.com/office/drawing/2014/main" id="{8EFA91CB-1569-9348-EEF9-A4BE6C75CED5}"/>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9" name="TextBox 8">
            <a:extLst>
              <a:ext uri="{FF2B5EF4-FFF2-40B4-BE49-F238E27FC236}">
                <a16:creationId xmlns:a16="http://schemas.microsoft.com/office/drawing/2014/main" id="{48E8FD34-4375-3EAA-2936-4E4E0B115680}"/>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لتطوير المناهج التعليمية بالجامعات والمدارس بما يشجع ويدعم ثقافة وفكر ريادة الأعمال والابتكار لدى الطلاب؟</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pic>
        <p:nvPicPr>
          <p:cNvPr id="11" name="Picture 10">
            <a:extLst>
              <a:ext uri="{FF2B5EF4-FFF2-40B4-BE49-F238E27FC236}">
                <a16:creationId xmlns:a16="http://schemas.microsoft.com/office/drawing/2014/main" id="{D6561644-1BC9-24A7-E02E-99DF94B1BCDC}"/>
              </a:ext>
            </a:extLst>
          </p:cNvPr>
          <p:cNvPicPr>
            <a:picLocks noChangeAspect="1"/>
          </p:cNvPicPr>
          <p:nvPr/>
        </p:nvPicPr>
        <p:blipFill>
          <a:blip r:embed="rId6"/>
          <a:stretch>
            <a:fillRect/>
          </a:stretch>
        </p:blipFill>
        <p:spPr>
          <a:xfrm>
            <a:off x="534067" y="650348"/>
            <a:ext cx="1486977" cy="991318"/>
          </a:xfrm>
          <a:prstGeom prst="rect">
            <a:avLst/>
          </a:prstGeom>
        </p:spPr>
      </p:pic>
    </p:spTree>
    <p:extLst>
      <p:ext uri="{BB962C8B-B14F-4D97-AF65-F5344CB8AC3E}">
        <p14:creationId xmlns:p14="http://schemas.microsoft.com/office/powerpoint/2010/main" val="17690404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الباحثيــــــــــــــــــــــــــــــــن</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6219014" y="584638"/>
            <a:ext cx="5438920" cy="369332"/>
          </a:xfrm>
          <a:prstGeom prst="rect">
            <a:avLst/>
          </a:prstGeom>
          <a:noFill/>
        </p:spPr>
        <p:txBody>
          <a:bodyPr wrap="square" rtlCol="0">
            <a:spAutoFit/>
          </a:bodyPr>
          <a:lstStyle/>
          <a:p>
            <a:pPr algn="r" rtl="1"/>
            <a:r>
              <a:rPr lang="ar-EG" b="1" dirty="0">
                <a:solidFill>
                  <a:srgbClr val="A18661"/>
                </a:solidFill>
                <a:latin typeface="DIN Next LT Arabic" panose="020B0503020203050203" pitchFamily="34" charset="-78"/>
                <a:cs typeface="DIN Next LT Arabic" panose="020B0503020203050203" pitchFamily="34" charset="-78"/>
              </a:rPr>
              <a:t>مختبر جامعة دبي لأبحاث الاتصالات اللاسلكي</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1569660"/>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نحن نستخدم تقنية مضاعفة تقسيم التردد المتعامد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OFDM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تقنيةالمدخلات المتعددة والمخرجات المتعددة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MIMO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لتطوير نظام اتصال آمن منخفض التعقيد يعتمد على التشذير العشوائي للتيارات المتوازية </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OFDM-MIMO </a:t>
            </a: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باستخدام تسلسل سري. علاوة على ذلك ، يتمتع النظام المقترح بحصانة عالية ضد التضاؤل والتشويش والضوضاء النبضية بسبب تنوع التردد والزمان والمكان الملازم لهذا النظام.</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يمكن استخدام النظام الجديد للتطبيقات التي تتطلب أمانًا مشتركًا وقدرات مكافحة التشويش باستخدام تعقيد حسابي منخفض. سيساهم المشروع في تقدم التقنيات اللاسلكية المختلفة في دولة الإمارات العربية المتحدة بما في ذلك إنترنت الأشياء الصناعي </a:t>
            </a:r>
            <a:r>
              <a:rPr lang="en-US" sz="1200" dirty="0" err="1">
                <a:solidFill>
                  <a:schemeClr val="tx1">
                    <a:lumMod val="65000"/>
                    <a:lumOff val="35000"/>
                  </a:schemeClr>
                </a:solidFill>
                <a:latin typeface="DIN Next LT Arabic" panose="020B0503020203050203" pitchFamily="34" charset="-78"/>
                <a:cs typeface="DIN Next LT Arabic" panose="020B0503020203050203" pitchFamily="34" charset="-78"/>
              </a:rPr>
              <a:t>IIoT</a:t>
            </a:r>
            <a:r>
              <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rPr>
              <a:t>.</a:t>
            </a:r>
            <a:endPar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graphicFrame>
        <p:nvGraphicFramePr>
          <p:cNvPr id="9" name="Table 22">
            <a:extLst>
              <a:ext uri="{FF2B5EF4-FFF2-40B4-BE49-F238E27FC236}">
                <a16:creationId xmlns:a16="http://schemas.microsoft.com/office/drawing/2014/main" id="{B60DA330-C6AE-325C-4235-D3E155697B64}"/>
              </a:ext>
            </a:extLst>
          </p:cNvPr>
          <p:cNvGraphicFramePr>
            <a:graphicFrameLocks noGrp="1"/>
          </p:cNvGraphicFramePr>
          <p:nvPr>
            <p:extLst>
              <p:ext uri="{D42A27DB-BD31-4B8C-83A1-F6EECF244321}">
                <p14:modId xmlns:p14="http://schemas.microsoft.com/office/powerpoint/2010/main" val="2440371110"/>
              </p:ext>
            </p:extLst>
          </p:nvPr>
        </p:nvGraphicFramePr>
        <p:xfrm>
          <a:off x="641156"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n-NO" sz="1200" b="1" dirty="0">
                          <a:solidFill>
                            <a:srgbClr val="666666"/>
                          </a:solidFill>
                          <a:latin typeface="DIN Next LT Arabic" panose="020B0503020203050203" pitchFamily="34" charset="-78"/>
                          <a:cs typeface="DIN Next LT Arabic" panose="020B0503020203050203" pitchFamily="34" charset="-78"/>
                        </a:rPr>
                        <a:t>Husameldin Hussain Adam Mukhtar</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husameldin@gmail.com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sp>
        <p:nvSpPr>
          <p:cNvPr id="8" name="TextBox 7">
            <a:extLst>
              <a:ext uri="{FF2B5EF4-FFF2-40B4-BE49-F238E27FC236}">
                <a16:creationId xmlns:a16="http://schemas.microsoft.com/office/drawing/2014/main" id="{E7F423E4-3434-C234-C98C-B9277A04A274}"/>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الشراكة الاقتصادية الدولية وتوسيعها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D4F751F7-32F9-1DCC-1DC4-0479CE41DCA4}"/>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لدعم منظومة متكاملة لريادة الأعمال وتشجيع تأسيس شركات وطنية ناشئة في قطاع الاتصالات وتكنولوجيا المعلومات؟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pic>
        <p:nvPicPr>
          <p:cNvPr id="11" name="Picture 10">
            <a:extLst>
              <a:ext uri="{FF2B5EF4-FFF2-40B4-BE49-F238E27FC236}">
                <a16:creationId xmlns:a16="http://schemas.microsoft.com/office/drawing/2014/main" id="{477B4E50-A01F-13EC-3E7A-3D41BDD07E6F}"/>
              </a:ext>
            </a:extLst>
          </p:cNvPr>
          <p:cNvPicPr>
            <a:picLocks noChangeAspect="1"/>
          </p:cNvPicPr>
          <p:nvPr/>
        </p:nvPicPr>
        <p:blipFill>
          <a:blip r:embed="rId6"/>
          <a:stretch>
            <a:fillRect/>
          </a:stretch>
        </p:blipFill>
        <p:spPr>
          <a:xfrm>
            <a:off x="534067" y="650348"/>
            <a:ext cx="1486977" cy="991318"/>
          </a:xfrm>
          <a:prstGeom prst="rect">
            <a:avLst/>
          </a:prstGeom>
        </p:spPr>
      </p:pic>
    </p:spTree>
    <p:extLst>
      <p:ext uri="{BB962C8B-B14F-4D97-AF65-F5344CB8AC3E}">
        <p14:creationId xmlns:p14="http://schemas.microsoft.com/office/powerpoint/2010/main" val="17685934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الباحثيــــــــــــــــــــــــــــــــن</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6219014" y="584638"/>
            <a:ext cx="5438920" cy="369332"/>
          </a:xfrm>
          <a:prstGeom prst="rect">
            <a:avLst/>
          </a:prstGeom>
          <a:noFill/>
        </p:spPr>
        <p:txBody>
          <a:bodyPr wrap="square" rtlCol="0">
            <a:spAutoFit/>
          </a:bodyPr>
          <a:lstStyle/>
          <a:p>
            <a:pPr algn="r"/>
            <a:r>
              <a:rPr lang="en-US" b="1" dirty="0" err="1">
                <a:solidFill>
                  <a:srgbClr val="A18661"/>
                </a:solidFill>
                <a:latin typeface="DIN Next LT Arabic" panose="020B0503020203050203" pitchFamily="34" charset="-78"/>
                <a:cs typeface="DIN Next LT Arabic" panose="020B0503020203050203" pitchFamily="34" charset="-78"/>
              </a:rPr>
              <a:t>Droxide</a:t>
            </a:r>
            <a:r>
              <a:rPr lang="en-US" b="1" dirty="0">
                <a:solidFill>
                  <a:srgbClr val="A18661"/>
                </a:solidFill>
                <a:latin typeface="DIN Next LT Arabic" panose="020B0503020203050203" pitchFamily="34" charset="-78"/>
                <a:cs typeface="DIN Next LT Arabic" panose="020B0503020203050203" pitchFamily="34" charset="-78"/>
              </a:rPr>
              <a:t> - </a:t>
            </a:r>
            <a:r>
              <a:rPr lang="ar-EG" b="1" dirty="0">
                <a:solidFill>
                  <a:srgbClr val="A18661"/>
                </a:solidFill>
                <a:latin typeface="DIN Next LT Arabic" panose="020B0503020203050203" pitchFamily="34" charset="-78"/>
                <a:cs typeface="DIN Next LT Arabic" panose="020B0503020203050203" pitchFamily="34" charset="-78"/>
              </a:rPr>
              <a:t>تطوير تقنية احتجاز الكربون بطريقة جديدة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2292935"/>
          </a:xfrm>
          <a:prstGeom prst="rect">
            <a:avLst/>
          </a:prstGeom>
          <a:noFill/>
        </p:spPr>
        <p:txBody>
          <a:bodyPr wrap="square" rtlCol="0">
            <a:spAutoFit/>
          </a:bodyPr>
          <a:lstStyle/>
          <a:p>
            <a:pPr algn="just" rtl="1"/>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تم تطوير تقنية </a:t>
            </a:r>
            <a:r>
              <a:rPr lang="en-US" sz="1100" dirty="0" err="1">
                <a:solidFill>
                  <a:schemeClr val="tx1">
                    <a:lumMod val="65000"/>
                    <a:lumOff val="35000"/>
                  </a:schemeClr>
                </a:solidFill>
                <a:latin typeface="DIN Next LT Arabic" panose="020B0503020203050203" pitchFamily="34" charset="-78"/>
                <a:cs typeface="DIN Next LT Arabic" panose="020B0503020203050203" pitchFamily="34" charset="-78"/>
              </a:rPr>
              <a:t>Droxide</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وهي تقنية معدلة للطائرات بدون طيار والمركبات التي يتم تشغيلها عن بُعد </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ROV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والتي تستخدم محلولًا كيميائيًا معدلًا لالتقاط ثاني أكسيد الكربون، كطريقة </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DAC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جديدة. يعتبر </a:t>
            </a:r>
            <a:r>
              <a:rPr lang="en-US" sz="1100" dirty="0" err="1">
                <a:solidFill>
                  <a:schemeClr val="tx1">
                    <a:lumMod val="65000"/>
                    <a:lumOff val="35000"/>
                  </a:schemeClr>
                </a:solidFill>
                <a:latin typeface="DIN Next LT Arabic" panose="020B0503020203050203" pitchFamily="34" charset="-78"/>
                <a:cs typeface="DIN Next LT Arabic" panose="020B0503020203050203" pitchFamily="34" charset="-78"/>
              </a:rPr>
              <a:t>Droxide</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فعالاً بنسبة 91٪ وأقل تكلفة بنسبة 7.28 مرة من الطرق التقليدية، ويخرج منتجًا كيميائيًا يمكن استخدامه في تصنيع المنتجات الصناعية. يتمتع </a:t>
            </a:r>
            <a:r>
              <a:rPr lang="en-US" sz="1100" dirty="0" err="1">
                <a:solidFill>
                  <a:schemeClr val="tx1">
                    <a:lumMod val="65000"/>
                    <a:lumOff val="35000"/>
                  </a:schemeClr>
                </a:solidFill>
                <a:latin typeface="DIN Next LT Arabic" panose="020B0503020203050203" pitchFamily="34" charset="-78"/>
                <a:cs typeface="DIN Next LT Arabic" panose="020B0503020203050203" pitchFamily="34" charset="-78"/>
              </a:rPr>
              <a:t>Droxide</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بالقدرة على التقاط كميات واعدة من ثاني أكسيد الكربون أثناء تغطية مناطق كبيرة من تركيز ثاني أكسيد الكربون المرتفع مع استهلاك أقل من 1200 كيلو وات من الطاقة التي يستهلكها </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DAC.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تقدم الدراسة سلسلة من التجارب التي تبحث في إمكانات </a:t>
            </a:r>
            <a:r>
              <a:rPr lang="en-US" sz="1100" dirty="0" err="1">
                <a:solidFill>
                  <a:schemeClr val="tx1">
                    <a:lumMod val="65000"/>
                    <a:lumOff val="35000"/>
                  </a:schemeClr>
                </a:solidFill>
                <a:latin typeface="DIN Next LT Arabic" panose="020B0503020203050203" pitchFamily="34" charset="-78"/>
                <a:cs typeface="DIN Next LT Arabic" panose="020B0503020203050203" pitchFamily="34" charset="-78"/>
              </a:rPr>
              <a:t>Droxide</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في احتجاز الكربون، باستخدام مصدر معدل يمكن أن يمتص 123.2 كجم من ثاني أكسيد الكربون مع 17.6 كجم فقط من المحلول. سيتم تحويل النفايات المتولدة، مثل الحرارة والماء، إلى كهرباء، أو تصفيتها وإعادة استخدامها. سوف يدمج </a:t>
            </a:r>
            <a:r>
              <a:rPr lang="en-US" sz="1100" dirty="0" err="1">
                <a:solidFill>
                  <a:schemeClr val="tx1">
                    <a:lumMod val="65000"/>
                    <a:lumOff val="35000"/>
                  </a:schemeClr>
                </a:solidFill>
                <a:latin typeface="DIN Next LT Arabic" panose="020B0503020203050203" pitchFamily="34" charset="-78"/>
                <a:cs typeface="DIN Next LT Arabic" panose="020B0503020203050203" pitchFamily="34" charset="-78"/>
              </a:rPr>
              <a:t>Droxide</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أيضًا التقنيات المتقدمة لرسم خرائط الإسقاط والحلول القائمة على إنترنت الأشياء للحكم الذاتي. النموذج الأولي قيد المعالجة حاليًا ويُنظر إلى مزيد من البحث مع إمكانية دمج أطر عضوية معدنية أرخص بكفاءة عالية. من المحتمل أن يكون هذا البحث مفيدًا لدولة الإمارات العربية المتحدة لتقليل بصمتها الكربونية بشكل كبير وأن تكون رائدة في مجال تقنيات </a:t>
            </a:r>
            <a:r>
              <a:rPr lang="en-US" sz="1100" dirty="0">
                <a:solidFill>
                  <a:schemeClr val="tx1">
                    <a:lumMod val="65000"/>
                    <a:lumOff val="35000"/>
                  </a:schemeClr>
                </a:solidFill>
                <a:latin typeface="DIN Next LT Arabic" panose="020B0503020203050203" pitchFamily="34" charset="-78"/>
                <a:cs typeface="DIN Next LT Arabic" panose="020B0503020203050203" pitchFamily="34" charset="-78"/>
              </a:rPr>
              <a:t>CDR. </a:t>
            </a:r>
            <a:r>
              <a:rPr lang="ar-EG" sz="1100" dirty="0">
                <a:solidFill>
                  <a:schemeClr val="tx1">
                    <a:lumMod val="65000"/>
                    <a:lumOff val="35000"/>
                  </a:schemeClr>
                </a:solidFill>
                <a:latin typeface="DIN Next LT Arabic" panose="020B0503020203050203" pitchFamily="34" charset="-78"/>
                <a:cs typeface="DIN Next LT Arabic" panose="020B0503020203050203" pitchFamily="34" charset="-78"/>
              </a:rPr>
              <a:t>بحلول قمة المناخ القادمة، يصبح من المهم جدًا أن يتم تطوير حلول احتجاز الكربون للاستفادة منها.</a:t>
            </a:r>
          </a:p>
        </p:txBody>
      </p:sp>
      <p:graphicFrame>
        <p:nvGraphicFramePr>
          <p:cNvPr id="10" name="Table 22">
            <a:extLst>
              <a:ext uri="{FF2B5EF4-FFF2-40B4-BE49-F238E27FC236}">
                <a16:creationId xmlns:a16="http://schemas.microsoft.com/office/drawing/2014/main" id="{2D2DFD3E-4CE2-DE75-6F48-926266AF28D9}"/>
              </a:ext>
            </a:extLst>
          </p:cNvPr>
          <p:cNvGraphicFramePr>
            <a:graphicFrameLocks noGrp="1"/>
          </p:cNvGraphicFramePr>
          <p:nvPr>
            <p:extLst>
              <p:ext uri="{D42A27DB-BD31-4B8C-83A1-F6EECF244321}">
                <p14:modId xmlns:p14="http://schemas.microsoft.com/office/powerpoint/2010/main" val="4213560870"/>
              </p:ext>
            </p:extLst>
          </p:nvPr>
        </p:nvGraphicFramePr>
        <p:xfrm>
          <a:off x="643713"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n-NO" sz="1200" b="1" dirty="0">
                          <a:solidFill>
                            <a:srgbClr val="666666"/>
                          </a:solidFill>
                          <a:latin typeface="DIN Next LT Arabic" panose="020B0503020203050203" pitchFamily="34" charset="-78"/>
                          <a:cs typeface="DIN Next LT Arabic" panose="020B0503020203050203" pitchFamily="34" charset="-78"/>
                        </a:rPr>
                        <a:t>Saif Hassan Ibrahim Mohammad Karam</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saif.hassan98@icloud.com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sp>
        <p:nvSpPr>
          <p:cNvPr id="8" name="TextBox 7">
            <a:extLst>
              <a:ext uri="{FF2B5EF4-FFF2-40B4-BE49-F238E27FC236}">
                <a16:creationId xmlns:a16="http://schemas.microsoft.com/office/drawing/2014/main" id="{9E76D00F-29A6-98B2-6C47-FA2ABAE156C2}"/>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البيئة وتعزيز استدامتها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9" name="TextBox 8">
            <a:extLst>
              <a:ext uri="{FF2B5EF4-FFF2-40B4-BE49-F238E27FC236}">
                <a16:creationId xmlns:a16="http://schemas.microsoft.com/office/drawing/2014/main" id="{4043967A-7BDC-371B-A209-53ED5FADAB1F}"/>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للمساعدة في الوصول للحياد الكربوني في دولة الإمارات؟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pic>
        <p:nvPicPr>
          <p:cNvPr id="11" name="Picture 10">
            <a:extLst>
              <a:ext uri="{FF2B5EF4-FFF2-40B4-BE49-F238E27FC236}">
                <a16:creationId xmlns:a16="http://schemas.microsoft.com/office/drawing/2014/main" id="{4FD787A3-72A8-31CE-97C8-A6F01CF07E14}"/>
              </a:ext>
            </a:extLst>
          </p:cNvPr>
          <p:cNvPicPr>
            <a:picLocks noChangeAspect="1"/>
          </p:cNvPicPr>
          <p:nvPr/>
        </p:nvPicPr>
        <p:blipFill>
          <a:blip r:embed="rId6"/>
          <a:stretch>
            <a:fillRect/>
          </a:stretch>
        </p:blipFill>
        <p:spPr>
          <a:xfrm>
            <a:off x="534067" y="650348"/>
            <a:ext cx="1486979" cy="991319"/>
          </a:xfrm>
          <a:prstGeom prst="rect">
            <a:avLst/>
          </a:prstGeom>
        </p:spPr>
      </p:pic>
    </p:spTree>
    <p:extLst>
      <p:ext uri="{BB962C8B-B14F-4D97-AF65-F5344CB8AC3E}">
        <p14:creationId xmlns:p14="http://schemas.microsoft.com/office/powerpoint/2010/main" val="28433590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الباحثيــــــــــــــــــــــــــــــــن</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6219014" y="584638"/>
            <a:ext cx="5438920"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الأنظمة الخبيرة لاختيار موقع مرافق خدمة الطوارئ</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252E4AC-FF60-D765-BEB4-A2885B3DD24F}"/>
              </a:ext>
            </a:extLst>
          </p:cNvPr>
          <p:cNvGrpSpPr/>
          <p:nvPr/>
        </p:nvGrpSpPr>
        <p:grpSpPr>
          <a:xfrm>
            <a:off x="6096000" y="4888676"/>
            <a:ext cx="1822441" cy="412298"/>
            <a:chOff x="6828090" y="4956561"/>
            <a:chExt cx="2008261" cy="454337"/>
          </a:xfrm>
        </p:grpSpPr>
        <p:sp>
          <p:nvSpPr>
            <p:cNvPr id="5" name="Rectangle 4">
              <a:hlinkClick r:id="rId2"/>
              <a:extLst>
                <a:ext uri="{FF2B5EF4-FFF2-40B4-BE49-F238E27FC236}">
                  <a16:creationId xmlns:a16="http://schemas.microsoft.com/office/drawing/2014/main" id="{099675BF-AD67-D70A-A896-4D0CBDABC7FB}"/>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0E0515-F85F-F504-4677-BC6615479E2E}"/>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7" name="Graphic 6" descr="Projector screen">
              <a:extLst>
                <a:ext uri="{FF2B5EF4-FFF2-40B4-BE49-F238E27FC236}">
                  <a16:creationId xmlns:a16="http://schemas.microsoft.com/office/drawing/2014/main" id="{C7FEA0A5-8908-1031-28CA-FEE717B2A7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sp>
        <p:nvSpPr>
          <p:cNvPr id="3" name="TextBox 2">
            <a:extLst>
              <a:ext uri="{FF2B5EF4-FFF2-40B4-BE49-F238E27FC236}">
                <a16:creationId xmlns:a16="http://schemas.microsoft.com/office/drawing/2014/main" id="{6B39F735-B7F4-0989-CED4-4302258ABE5B}"/>
              </a:ext>
            </a:extLst>
          </p:cNvPr>
          <p:cNvSpPr txBox="1"/>
          <p:nvPr/>
        </p:nvSpPr>
        <p:spPr>
          <a:xfrm>
            <a:off x="5994400" y="2462629"/>
            <a:ext cx="5663533" cy="646331"/>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يقدم نموذج اتخاذ القرار هذا الحل الأمثل والاختيارات المختلفة لتمكين الحكومة والمؤسسات من اختيار الموقع الأفضل للمرافق الجديدة مع تغطية مسافات محددة للخدمات التي تقدمها المرافق، مع الأخذ بالاعتبار وجود المرافق السابقة.</a:t>
            </a:r>
          </a:p>
        </p:txBody>
      </p:sp>
      <p:graphicFrame>
        <p:nvGraphicFramePr>
          <p:cNvPr id="9" name="Table 22">
            <a:extLst>
              <a:ext uri="{FF2B5EF4-FFF2-40B4-BE49-F238E27FC236}">
                <a16:creationId xmlns:a16="http://schemas.microsoft.com/office/drawing/2014/main" id="{5DFFD118-8475-99AA-F3D9-3C86417F017C}"/>
              </a:ext>
            </a:extLst>
          </p:cNvPr>
          <p:cNvGraphicFramePr>
            <a:graphicFrameLocks noGrp="1"/>
          </p:cNvGraphicFramePr>
          <p:nvPr>
            <p:extLst>
              <p:ext uri="{D42A27DB-BD31-4B8C-83A1-F6EECF244321}">
                <p14:modId xmlns:p14="http://schemas.microsoft.com/office/powerpoint/2010/main" val="565161250"/>
              </p:ext>
            </p:extLst>
          </p:nvPr>
        </p:nvGraphicFramePr>
        <p:xfrm>
          <a:off x="643713"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nn-NO" sz="1200" b="1" dirty="0">
                          <a:solidFill>
                            <a:srgbClr val="666666"/>
                          </a:solidFill>
                          <a:latin typeface="DIN Next LT Arabic" panose="020B0503020203050203" pitchFamily="34" charset="-78"/>
                          <a:cs typeface="DIN Next LT Arabic" panose="020B0503020203050203" pitchFamily="34" charset="-78"/>
                        </a:rPr>
                        <a:t>Mariam Hassan Ali Eisa Althabahi Althabahi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maryamalthabahi90@gmail.com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sp>
        <p:nvSpPr>
          <p:cNvPr id="8" name="TextBox 7">
            <a:extLst>
              <a:ext uri="{FF2B5EF4-FFF2-40B4-BE49-F238E27FC236}">
                <a16:creationId xmlns:a16="http://schemas.microsoft.com/office/drawing/2014/main" id="{3F4F3C41-235B-1DDA-434E-EEA19D8907A2}"/>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نحن الإمارات 2031</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10" name="TextBox 9">
            <a:extLst>
              <a:ext uri="{FF2B5EF4-FFF2-40B4-BE49-F238E27FC236}">
                <a16:creationId xmlns:a16="http://schemas.microsoft.com/office/drawing/2014/main" id="{996A536A-5148-68BE-A2D5-2007B483DD08}"/>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ماهي الأدوات والحلول المقترحة التي تساعد في استخدام وتوظيف البيانات والمعلومات الرسمية المتاحة في اتخاذ القرارات الصحيحة؟</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pic>
        <p:nvPicPr>
          <p:cNvPr id="11" name="Picture 10">
            <a:extLst>
              <a:ext uri="{FF2B5EF4-FFF2-40B4-BE49-F238E27FC236}">
                <a16:creationId xmlns:a16="http://schemas.microsoft.com/office/drawing/2014/main" id="{2345C1BE-DF8D-3C9E-1341-2B17B9EA2DEA}"/>
              </a:ext>
            </a:extLst>
          </p:cNvPr>
          <p:cNvPicPr>
            <a:picLocks noChangeAspect="1"/>
          </p:cNvPicPr>
          <p:nvPr/>
        </p:nvPicPr>
        <p:blipFill>
          <a:blip r:embed="rId6"/>
          <a:stretch>
            <a:fillRect/>
          </a:stretch>
        </p:blipFill>
        <p:spPr>
          <a:xfrm>
            <a:off x="534067" y="642606"/>
            <a:ext cx="1486979" cy="991319"/>
          </a:xfrm>
          <a:prstGeom prst="rect">
            <a:avLst/>
          </a:prstGeom>
        </p:spPr>
      </p:pic>
    </p:spTree>
    <p:extLst>
      <p:ext uri="{BB962C8B-B14F-4D97-AF65-F5344CB8AC3E}">
        <p14:creationId xmlns:p14="http://schemas.microsoft.com/office/powerpoint/2010/main" val="9745369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29638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فريق الثقة للتدريس</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9" name="TextBox 38">
            <a:extLst>
              <a:ext uri="{FF2B5EF4-FFF2-40B4-BE49-F238E27FC236}">
                <a16:creationId xmlns:a16="http://schemas.microsoft.com/office/drawing/2014/main" id="{F44477DF-71F3-C091-2B87-C2975D929658}"/>
              </a:ext>
            </a:extLst>
          </p:cNvPr>
          <p:cNvSpPr txBox="1"/>
          <p:nvPr/>
        </p:nvSpPr>
        <p:spPr>
          <a:xfrm>
            <a:off x="6219013" y="2462629"/>
            <a:ext cx="5438920" cy="1754326"/>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ثقة للدروس الخصوصية هي منصة توفر للمستخدمين أفضل معلمين معتمدين وموثقين وذوي أسعار معقولة لأطفالهم، سواء في المنزل أو عبر الإنترنت من خلال قاعة دراسة تفاعلية باستخدام تقنية الواقع الافتراضي. تستخدم المنصة تقنية الواقع الافتراضي/الواقع المختلط من خلال توفير دروس تفاعلية عبر الإنترنت.نحن نقدم خدماتنا حاليًا فقط في أبو ظبي ويمكننا توفير الدروس الخصوصية في جميع أنحاء العالم من خلال التوسع في مدن أو دول أخرى/الواقع الافتراضي.</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جانب الطالب: يزود الطلاب بمعلم موثق ومعتمد وبأسعار مخفضة في منازلهم أو افتراضيًا.</a:t>
            </a:r>
          </a:p>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جانب  المعلم: يزود المعلمين بمنصة معتمدة لمقابلة الطلاب وفقًا لوقتهم وقدراتهم وجهًا لوجه أو عبر الإنترنت.</a:t>
            </a:r>
          </a:p>
        </p:txBody>
      </p:sp>
      <p:grpSp>
        <p:nvGrpSpPr>
          <p:cNvPr id="44" name="Group 43">
            <a:extLst>
              <a:ext uri="{FF2B5EF4-FFF2-40B4-BE49-F238E27FC236}">
                <a16:creationId xmlns:a16="http://schemas.microsoft.com/office/drawing/2014/main" id="{B3960C49-1678-41B4-E214-BFA6E63E6375}"/>
              </a:ext>
            </a:extLst>
          </p:cNvPr>
          <p:cNvGrpSpPr/>
          <p:nvPr/>
        </p:nvGrpSpPr>
        <p:grpSpPr>
          <a:xfrm>
            <a:off x="6096000" y="4888676"/>
            <a:ext cx="1822441" cy="412298"/>
            <a:chOff x="6828090" y="4956561"/>
            <a:chExt cx="2008261" cy="454337"/>
          </a:xfrm>
        </p:grpSpPr>
        <p:sp>
          <p:nvSpPr>
            <p:cNvPr id="45" name="Rectangle 44">
              <a:hlinkClick r:id="rId2"/>
              <a:extLst>
                <a:ext uri="{FF2B5EF4-FFF2-40B4-BE49-F238E27FC236}">
                  <a16:creationId xmlns:a16="http://schemas.microsoft.com/office/drawing/2014/main" id="{4B2B42C2-D022-A9EA-CCB2-8EFE1A77D206}"/>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CF86C28B-0CC6-64C9-E360-6EDA55BD6A00}"/>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47" name="Graphic 46" descr="Projector screen">
              <a:extLst>
                <a:ext uri="{FF2B5EF4-FFF2-40B4-BE49-F238E27FC236}">
                  <a16:creationId xmlns:a16="http://schemas.microsoft.com/office/drawing/2014/main" id="{1A5B2376-640F-2C10-9E26-2AB4E3FE64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F341AAB6-A37F-88F0-71C6-D5B2C26F70B7}"/>
              </a:ext>
            </a:extLst>
          </p:cNvPr>
          <p:cNvGrpSpPr/>
          <p:nvPr/>
        </p:nvGrpSpPr>
        <p:grpSpPr>
          <a:xfrm>
            <a:off x="8027252" y="4888676"/>
            <a:ext cx="1822441" cy="412298"/>
            <a:chOff x="4643634" y="4956561"/>
            <a:chExt cx="2008261" cy="454337"/>
          </a:xfrm>
        </p:grpSpPr>
        <p:sp>
          <p:nvSpPr>
            <p:cNvPr id="5" name="Rectangle 4">
              <a:hlinkClick r:id="rId5"/>
              <a:extLst>
                <a:ext uri="{FF2B5EF4-FFF2-40B4-BE49-F238E27FC236}">
                  <a16:creationId xmlns:a16="http://schemas.microsoft.com/office/drawing/2014/main" id="{7F4FCA5A-41AF-E613-C48A-AE4B749FC771}"/>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Graphic 5" descr="Play">
              <a:extLst>
                <a:ext uri="{FF2B5EF4-FFF2-40B4-BE49-F238E27FC236}">
                  <a16:creationId xmlns:a16="http://schemas.microsoft.com/office/drawing/2014/main" id="{86E016FC-D208-1CC1-E094-1CFBED2EC0E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7" name="TextBox 6">
              <a:extLst>
                <a:ext uri="{FF2B5EF4-FFF2-40B4-BE49-F238E27FC236}">
                  <a16:creationId xmlns:a16="http://schemas.microsoft.com/office/drawing/2014/main" id="{2914E246-8713-7EC7-CD38-7E1B17CF574B}"/>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9" name="Table 22">
            <a:extLst>
              <a:ext uri="{FF2B5EF4-FFF2-40B4-BE49-F238E27FC236}">
                <a16:creationId xmlns:a16="http://schemas.microsoft.com/office/drawing/2014/main" id="{4F115F77-D8DC-00A1-71A8-9EA04FDA901B}"/>
              </a:ext>
            </a:extLst>
          </p:cNvPr>
          <p:cNvGraphicFramePr>
            <a:graphicFrameLocks noGrp="1"/>
          </p:cNvGraphicFramePr>
          <p:nvPr>
            <p:extLst>
              <p:ext uri="{D42A27DB-BD31-4B8C-83A1-F6EECF244321}">
                <p14:modId xmlns:p14="http://schemas.microsoft.com/office/powerpoint/2010/main" val="1674822397"/>
              </p:ext>
            </p:extLst>
          </p:nvPr>
        </p:nvGraphicFramePr>
        <p:xfrm>
          <a:off x="639823" y="2354166"/>
          <a:ext cx="3847071" cy="1292242"/>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sv-SE" sz="1200" b="1" dirty="0">
                          <a:solidFill>
                            <a:srgbClr val="666666"/>
                          </a:solidFill>
                          <a:latin typeface="DIN Next LT Arabic" panose="020B0503020203050203" pitchFamily="34" charset="-78"/>
                          <a:cs typeface="DIN Next LT Arabic" panose="020B0503020203050203" pitchFamily="34" charset="-78"/>
                        </a:rPr>
                        <a:t>Omar Osama Muneer Bakri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omar.bakri97@gmail.com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Mushib</a:t>
                      </a:r>
                      <a:r>
                        <a:rPr lang="en-US" sz="1200" b="1" dirty="0">
                          <a:solidFill>
                            <a:srgbClr val="666666"/>
                          </a:solidFill>
                          <a:latin typeface="DIN Next LT Arabic" panose="020B0503020203050203" pitchFamily="34" charset="-78"/>
                          <a:cs typeface="DIN Next LT Arabic" panose="020B0503020203050203" pitchFamily="34" charset="-78"/>
                        </a:rPr>
                        <a:t> Abdullah </a:t>
                      </a:r>
                      <a:r>
                        <a:rPr lang="en-US" sz="1200" b="1" dirty="0" err="1">
                          <a:solidFill>
                            <a:srgbClr val="666666"/>
                          </a:solidFill>
                          <a:latin typeface="DIN Next LT Arabic" panose="020B0503020203050203" pitchFamily="34" charset="-78"/>
                          <a:cs typeface="DIN Next LT Arabic" panose="020B0503020203050203" pitchFamily="34" charset="-78"/>
                        </a:rPr>
                        <a:t>Najm</a:t>
                      </a:r>
                      <a:r>
                        <a:rPr lang="en-US" sz="1200" b="1" dirty="0">
                          <a:solidFill>
                            <a:srgbClr val="666666"/>
                          </a:solidFill>
                          <a:latin typeface="DIN Next LT Arabic" panose="020B0503020203050203" pitchFamily="34" charset="-78"/>
                          <a:cs typeface="DIN Next LT Arabic" panose="020B0503020203050203" pitchFamily="34" charset="-78"/>
                        </a:rPr>
                        <a:t> Al </a:t>
                      </a:r>
                      <a:r>
                        <a:rPr lang="en-US" sz="1200" b="1" dirty="0" err="1">
                          <a:solidFill>
                            <a:srgbClr val="666666"/>
                          </a:solidFill>
                          <a:latin typeface="DIN Next LT Arabic" panose="020B0503020203050203" pitchFamily="34" charset="-78"/>
                          <a:cs typeface="DIN Next LT Arabic" panose="020B0503020203050203" pitchFamily="34" charset="-78"/>
                        </a:rPr>
                        <a:t>Rufaye</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9">
                            <a:extLst>
                              <a:ext uri="{A12FA001-AC4F-418D-AE19-62706E023703}">
                                <ahyp:hlinkClr xmlns:ahyp="http://schemas.microsoft.com/office/drawing/2018/hyperlinkcolor" val="tx"/>
                              </a:ext>
                            </a:extLst>
                          </a:hlinkClick>
                        </a:rPr>
                        <a:t>aaaashj12@gmail.com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419426195"/>
                  </a:ext>
                </a:extLst>
              </a:tr>
            </a:tbl>
          </a:graphicData>
        </a:graphic>
      </p:graphicFrame>
      <p:pic>
        <p:nvPicPr>
          <p:cNvPr id="10" name="Picture 9">
            <a:extLst>
              <a:ext uri="{FF2B5EF4-FFF2-40B4-BE49-F238E27FC236}">
                <a16:creationId xmlns:a16="http://schemas.microsoft.com/office/drawing/2014/main" id="{5AE30BA2-F075-8643-D51D-2C76B6CE9F7C}"/>
              </a:ext>
            </a:extLst>
          </p:cNvPr>
          <p:cNvPicPr>
            <a:picLocks noChangeAspect="1"/>
          </p:cNvPicPr>
          <p:nvPr/>
        </p:nvPicPr>
        <p:blipFill>
          <a:blip r:embed="rId10"/>
          <a:stretch>
            <a:fillRect/>
          </a:stretch>
        </p:blipFill>
        <p:spPr>
          <a:xfrm>
            <a:off x="534066" y="642606"/>
            <a:ext cx="1486979" cy="991319"/>
          </a:xfrm>
          <a:prstGeom prst="rect">
            <a:avLst/>
          </a:prstGeom>
        </p:spPr>
      </p:pic>
      <p:sp>
        <p:nvSpPr>
          <p:cNvPr id="3" name="TextBox 2">
            <a:extLst>
              <a:ext uri="{FF2B5EF4-FFF2-40B4-BE49-F238E27FC236}">
                <a16:creationId xmlns:a16="http://schemas.microsoft.com/office/drawing/2014/main" id="{64D1BDDB-208B-364D-5F8E-02A5667EC781}"/>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المنظومة التعليمية وتطوير رؤيتها ومؤشراتها ومخرجاتها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8" name="TextBox 7">
            <a:extLst>
              <a:ext uri="{FF2B5EF4-FFF2-40B4-BE49-F238E27FC236}">
                <a16:creationId xmlns:a16="http://schemas.microsoft.com/office/drawing/2014/main" id="{68A34819-72A7-FCAF-838F-EF149DC9F338}"/>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الأفكار والحلول المقترحة لمساعدة وتشجيع الطلاب على الاهتمام بمهارات البرمجة والتكنولوجيات الناشئة، ورفع كفاءتهم وجاهزيتهم في هذه المجالات؟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1249731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كو أون</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9" name="TextBox 38">
            <a:extLst>
              <a:ext uri="{FF2B5EF4-FFF2-40B4-BE49-F238E27FC236}">
                <a16:creationId xmlns:a16="http://schemas.microsoft.com/office/drawing/2014/main" id="{F44477DF-71F3-C091-2B87-C2975D929658}"/>
              </a:ext>
            </a:extLst>
          </p:cNvPr>
          <p:cNvSpPr txBox="1"/>
          <p:nvPr/>
        </p:nvSpPr>
        <p:spPr>
          <a:xfrm>
            <a:off x="5994400" y="2462629"/>
            <a:ext cx="5663533" cy="2308324"/>
          </a:xfrm>
          <a:prstGeom prst="rect">
            <a:avLst/>
          </a:prstGeom>
          <a:noFill/>
        </p:spPr>
        <p:txBody>
          <a:bodyPr wrap="square" rtlCol="0">
            <a:spAutoFit/>
          </a:bodyPr>
          <a:lstStyle/>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تكمن القيمة الحقيقية لتطوير مثل هذا الحل في تجميع نقاط متعددة المصادر للبيانات المعقدة، وتحديد العلاقات والأنماط التي تؤثر على أداء الاستثمار، والمخاطر المرتبطة بهذه الأنواع من الأصول.</a:t>
            </a: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من خلال توظيف أحدث الابتكارات في قدرات الذكاء الاصطناعي، نحن نقدم ميزة هائلة مقارنة للممارسات الحالية الموجودة في السوق، والتي تعتمد على المدخلات البشرية والعمل اليدوي. سوف نقدم الشفافية في كل مراحل العملية استنادًا إلى الرؤى والبيانات العقارية في الوقت الفعلي.</a:t>
            </a:r>
          </a:p>
          <a:p>
            <a:pPr algn="just" rtl="1"/>
            <a:endPar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في الوقت الحالي، نحن في طور التأسيس كشركة خاضعة للتنظيم من قبل هيئة الخدمات المالية بدبي (</a:t>
            </a:r>
            <a:r>
              <a:rPr lang="en-US" sz="900" dirty="0">
                <a:solidFill>
                  <a:schemeClr val="tx1">
                    <a:lumMod val="65000"/>
                    <a:lumOff val="35000"/>
                  </a:schemeClr>
                </a:solidFill>
                <a:latin typeface="DIN Next LT Arabic" panose="020B0503020203050203" pitchFamily="34" charset="-78"/>
                <a:cs typeface="DIN Next LT Arabic" panose="020B0503020203050203" pitchFamily="34" charset="-78"/>
              </a:rPr>
              <a:t>DFSA) </a:t>
            </a:r>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لإجراء الخدمات المالية لتنظيم الصفقات في الاستثمارات.</a:t>
            </a:r>
          </a:p>
          <a:p>
            <a:pPr algn="just" rtl="1"/>
            <a:endPar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كذلك نجري المباحثات مع هيئة الاتصالات والحكومة الرقمية فيما يتعلق بالمرسوم الاتحادي للإمارات بموجب قانون رقم 46 لسنة 2021 بشأن المعاملات الإلكترونية والخدمات الموثوقة. وفقًا للبيان الصحفي الذي أُصدر عن الموقع الإلكتروني للهيئة بتاريخ 28/11/2021، حيث ذُكر في الفقرة الأخيرة التالي: "يعزز القانون الجديد تسهيل عمليات الترخيص بناءًا على الخدمات الجديدة التي تدعم المعاملات الرقمية. ويسمح بالعديد من المعاملات المدنية والتجارية في العقارات مثل التأجير، والشراء، والبيع، وتعديل العقود".</a:t>
            </a:r>
          </a:p>
          <a:p>
            <a:pPr algn="just" rtl="1"/>
            <a:endPar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endParaRPr>
          </a:p>
          <a:p>
            <a:pPr algn="just" rtl="1"/>
            <a:r>
              <a:rPr lang="ar-EG" sz="900" dirty="0">
                <a:solidFill>
                  <a:schemeClr val="tx1">
                    <a:lumMod val="65000"/>
                    <a:lumOff val="35000"/>
                  </a:schemeClr>
                </a:solidFill>
                <a:latin typeface="DIN Next LT Arabic" panose="020B0503020203050203" pitchFamily="34" charset="-78"/>
                <a:cs typeface="DIN Next LT Arabic" panose="020B0503020203050203" pitchFamily="34" charset="-78"/>
              </a:rPr>
              <a:t>بدايةً من دبي، نبني نموذج عمل منظم والذي يمكن أن يتوسع خلال أسواق متعددة في دول الخليج والعالم</a:t>
            </a:r>
          </a:p>
        </p:txBody>
      </p:sp>
      <p:grpSp>
        <p:nvGrpSpPr>
          <p:cNvPr id="44" name="Group 43">
            <a:extLst>
              <a:ext uri="{FF2B5EF4-FFF2-40B4-BE49-F238E27FC236}">
                <a16:creationId xmlns:a16="http://schemas.microsoft.com/office/drawing/2014/main" id="{B3960C49-1678-41B4-E214-BFA6E63E6375}"/>
              </a:ext>
            </a:extLst>
          </p:cNvPr>
          <p:cNvGrpSpPr/>
          <p:nvPr/>
        </p:nvGrpSpPr>
        <p:grpSpPr>
          <a:xfrm>
            <a:off x="6096000" y="4888676"/>
            <a:ext cx="1822441" cy="412298"/>
            <a:chOff x="6828090" y="4956561"/>
            <a:chExt cx="2008261" cy="454337"/>
          </a:xfrm>
        </p:grpSpPr>
        <p:sp>
          <p:nvSpPr>
            <p:cNvPr id="45" name="Rectangle 44">
              <a:hlinkClick r:id="rId2"/>
              <a:extLst>
                <a:ext uri="{FF2B5EF4-FFF2-40B4-BE49-F238E27FC236}">
                  <a16:creationId xmlns:a16="http://schemas.microsoft.com/office/drawing/2014/main" id="{4B2B42C2-D022-A9EA-CCB2-8EFE1A77D206}"/>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CF86C28B-0CC6-64C9-E360-6EDA55BD6A00}"/>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47" name="Graphic 46" descr="Projector screen">
              <a:extLst>
                <a:ext uri="{FF2B5EF4-FFF2-40B4-BE49-F238E27FC236}">
                  <a16:creationId xmlns:a16="http://schemas.microsoft.com/office/drawing/2014/main" id="{1A5B2376-640F-2C10-9E26-2AB4E3FE64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F341AAB6-A37F-88F0-71C6-D5B2C26F70B7}"/>
              </a:ext>
            </a:extLst>
          </p:cNvPr>
          <p:cNvGrpSpPr/>
          <p:nvPr/>
        </p:nvGrpSpPr>
        <p:grpSpPr>
          <a:xfrm>
            <a:off x="8027252" y="4888676"/>
            <a:ext cx="1822441" cy="412298"/>
            <a:chOff x="4643634" y="4956561"/>
            <a:chExt cx="2008261" cy="454337"/>
          </a:xfrm>
        </p:grpSpPr>
        <p:sp>
          <p:nvSpPr>
            <p:cNvPr id="5" name="Rectangle 4">
              <a:hlinkClick r:id="rId5"/>
              <a:extLst>
                <a:ext uri="{FF2B5EF4-FFF2-40B4-BE49-F238E27FC236}">
                  <a16:creationId xmlns:a16="http://schemas.microsoft.com/office/drawing/2014/main" id="{7F4FCA5A-41AF-E613-C48A-AE4B749FC771}"/>
                </a:ext>
              </a:extLst>
            </p:cNvPr>
            <p:cNvSpPr/>
            <p:nvPr/>
          </p:nvSpPr>
          <p:spPr>
            <a:xfrm>
              <a:off x="4643634"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Graphic 5" descr="Play">
              <a:extLst>
                <a:ext uri="{FF2B5EF4-FFF2-40B4-BE49-F238E27FC236}">
                  <a16:creationId xmlns:a16="http://schemas.microsoft.com/office/drawing/2014/main" id="{86E016FC-D208-1CC1-E094-1CFBED2EC0E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60783" y="5025435"/>
              <a:ext cx="322114" cy="322114"/>
            </a:xfrm>
            <a:prstGeom prst="rect">
              <a:avLst/>
            </a:prstGeom>
          </p:spPr>
        </p:pic>
        <p:sp>
          <p:nvSpPr>
            <p:cNvPr id="7" name="TextBox 6">
              <a:extLst>
                <a:ext uri="{FF2B5EF4-FFF2-40B4-BE49-F238E27FC236}">
                  <a16:creationId xmlns:a16="http://schemas.microsoft.com/office/drawing/2014/main" id="{2914E246-8713-7EC7-CD38-7E1B17CF574B}"/>
                </a:ext>
              </a:extLst>
            </p:cNvPr>
            <p:cNvSpPr txBox="1"/>
            <p:nvPr/>
          </p:nvSpPr>
          <p:spPr>
            <a:xfrm>
              <a:off x="5376012" y="5044738"/>
              <a:ext cx="1275883" cy="279806"/>
            </a:xfrm>
            <a:prstGeom prst="rect">
              <a:avLst/>
            </a:prstGeom>
            <a:noFill/>
          </p:spPr>
          <p:txBody>
            <a:bodyPr wrap="square" rtlCol="0">
              <a:spAutoFit/>
            </a:bodyPr>
            <a:lstStyle/>
            <a:p>
              <a:r>
                <a:rPr lang="ar-EG" sz="1050" b="1" dirty="0">
                  <a:solidFill>
                    <a:schemeClr val="bg1"/>
                  </a:solidFill>
                  <a:latin typeface="DIN Next LT Arabic" panose="020B0503020203050203" pitchFamily="34" charset="-78"/>
                  <a:cs typeface="DIN Next LT Arabic" panose="020B0503020203050203" pitchFamily="34" charset="-78"/>
                </a:rPr>
                <a:t>مشاهدة الفيديو</a:t>
              </a:r>
              <a:endParaRPr lang="en-US" sz="1050" b="1" dirty="0">
                <a:solidFill>
                  <a:schemeClr val="bg1"/>
                </a:solidFill>
                <a:latin typeface="DIN Next LT Arabic" panose="020B0503020203050203" pitchFamily="34" charset="-78"/>
                <a:cs typeface="DIN Next LT Arabic" panose="020B0503020203050203" pitchFamily="34" charset="-78"/>
              </a:endParaRPr>
            </a:p>
          </p:txBody>
        </p:sp>
      </p:grpSp>
      <p:graphicFrame>
        <p:nvGraphicFramePr>
          <p:cNvPr id="8" name="Table 22">
            <a:extLst>
              <a:ext uri="{FF2B5EF4-FFF2-40B4-BE49-F238E27FC236}">
                <a16:creationId xmlns:a16="http://schemas.microsoft.com/office/drawing/2014/main" id="{B0BEB32E-9E84-DBC6-7A9D-BBD88F95EE87}"/>
              </a:ext>
            </a:extLst>
          </p:cNvPr>
          <p:cNvGraphicFramePr>
            <a:graphicFrameLocks noGrp="1"/>
          </p:cNvGraphicFramePr>
          <p:nvPr>
            <p:extLst>
              <p:ext uri="{D42A27DB-BD31-4B8C-83A1-F6EECF244321}">
                <p14:modId xmlns:p14="http://schemas.microsoft.com/office/powerpoint/2010/main" val="99159799"/>
              </p:ext>
            </p:extLst>
          </p:nvPr>
        </p:nvGraphicFramePr>
        <p:xfrm>
          <a:off x="639822" y="2354166"/>
          <a:ext cx="3847071" cy="646121"/>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sv-SE" sz="1200" b="1" dirty="0">
                          <a:solidFill>
                            <a:srgbClr val="666666"/>
                          </a:solidFill>
                          <a:latin typeface="DIN Next LT Arabic" panose="020B0503020203050203" pitchFamily="34" charset="-78"/>
                          <a:cs typeface="DIN Next LT Arabic" panose="020B0503020203050203" pitchFamily="34" charset="-78"/>
                        </a:rPr>
                        <a:t>Marian Narcis Ghidanac</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8">
                            <a:extLst>
                              <a:ext uri="{A12FA001-AC4F-418D-AE19-62706E023703}">
                                <ahyp:hlinkClr xmlns:ahyp="http://schemas.microsoft.com/office/drawing/2018/hyperlinkcolor" val="tx"/>
                              </a:ext>
                            </a:extLst>
                          </a:hlinkClick>
                        </a:rPr>
                        <a:t>narcis.marian@gmail.com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bl>
          </a:graphicData>
        </a:graphic>
      </p:graphicFrame>
      <p:pic>
        <p:nvPicPr>
          <p:cNvPr id="10" name="Picture 9">
            <a:extLst>
              <a:ext uri="{FF2B5EF4-FFF2-40B4-BE49-F238E27FC236}">
                <a16:creationId xmlns:a16="http://schemas.microsoft.com/office/drawing/2014/main" id="{0B6B1E3B-973E-D23C-51B3-20BC16EEDE94}"/>
              </a:ext>
            </a:extLst>
          </p:cNvPr>
          <p:cNvPicPr>
            <a:picLocks noChangeAspect="1"/>
          </p:cNvPicPr>
          <p:nvPr/>
        </p:nvPicPr>
        <p:blipFill>
          <a:blip r:embed="rId9"/>
          <a:stretch>
            <a:fillRect/>
          </a:stretch>
        </p:blipFill>
        <p:spPr>
          <a:xfrm>
            <a:off x="534066" y="642606"/>
            <a:ext cx="1486979" cy="991319"/>
          </a:xfrm>
          <a:prstGeom prst="rect">
            <a:avLst/>
          </a:prstGeom>
        </p:spPr>
      </p:pic>
      <p:sp>
        <p:nvSpPr>
          <p:cNvPr id="3" name="TextBox 2">
            <a:extLst>
              <a:ext uri="{FF2B5EF4-FFF2-40B4-BE49-F238E27FC236}">
                <a16:creationId xmlns:a16="http://schemas.microsoft.com/office/drawing/2014/main" id="{8B85D54D-248F-E8C7-0901-BEEA4333C558}"/>
              </a:ext>
            </a:extLst>
          </p:cNvPr>
          <p:cNvSpPr txBox="1"/>
          <p:nvPr/>
        </p:nvSpPr>
        <p:spPr>
          <a:xfrm>
            <a:off x="6096000" y="953970"/>
            <a:ext cx="5561934" cy="307777"/>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الشراكة الاقتصادية الدولية وتوسيعها</a:t>
            </a: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9" name="TextBox 8">
            <a:extLst>
              <a:ext uri="{FF2B5EF4-FFF2-40B4-BE49-F238E27FC236}">
                <a16:creationId xmlns:a16="http://schemas.microsoft.com/office/drawing/2014/main" id="{03874BBD-3AE4-2639-43C9-BB04F9E2592D}"/>
              </a:ext>
            </a:extLst>
          </p:cNvPr>
          <p:cNvSpPr txBox="1"/>
          <p:nvPr/>
        </p:nvSpPr>
        <p:spPr>
          <a:xfrm>
            <a:off x="6096000" y="1290918"/>
            <a:ext cx="5561934" cy="461665"/>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الحلول والأفكار المقترحة لمساعدة المستثمرين على اتخاذ القرارات الصحيحة بشأن الاستثمار في العقارات؟</a:t>
            </a: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3522181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26AEB7-ABD3-704D-63A0-60691B9A6FC3}"/>
              </a:ext>
            </a:extLst>
          </p:cNvPr>
          <p:cNvSpPr>
            <a:spLocks noGrp="1"/>
          </p:cNvSpPr>
          <p:nvPr>
            <p:ph type="ctrTitle"/>
          </p:nvPr>
        </p:nvSpPr>
        <p:spPr>
          <a:xfrm>
            <a:off x="9154670" y="107031"/>
            <a:ext cx="2764664" cy="206062"/>
          </a:xfrm>
        </p:spPr>
        <p:txBody>
          <a:bodyPr>
            <a:noAutofit/>
          </a:bodyPr>
          <a:lstStyle/>
          <a:p>
            <a:pPr algn="r" rtl="1"/>
            <a:r>
              <a:rPr lang="ar-EG" sz="1000" b="1" dirty="0">
                <a:solidFill>
                  <a:srgbClr val="9D815C"/>
                </a:solidFill>
              </a:rPr>
              <a:t>مســــــــــــــــــــــــــــــــــــــــــار  رواد  الاعمـــــــــــــــــــــــــــــــــــــــــــــــــــال</a:t>
            </a:r>
            <a:endParaRPr lang="en-US" sz="1000" b="1" dirty="0">
              <a:solidFill>
                <a:srgbClr val="9D815C"/>
              </a:solidFill>
            </a:endParaRPr>
          </a:p>
        </p:txBody>
      </p:sp>
      <p:sp>
        <p:nvSpPr>
          <p:cNvPr id="35" name="TextBox 34">
            <a:extLst>
              <a:ext uri="{FF2B5EF4-FFF2-40B4-BE49-F238E27FC236}">
                <a16:creationId xmlns:a16="http://schemas.microsoft.com/office/drawing/2014/main" id="{FF10422D-8151-674B-BCA8-3E1EEB75C21D}"/>
              </a:ext>
            </a:extLst>
          </p:cNvPr>
          <p:cNvSpPr txBox="1"/>
          <p:nvPr/>
        </p:nvSpPr>
        <p:spPr>
          <a:xfrm>
            <a:off x="7440160" y="584638"/>
            <a:ext cx="4217773" cy="369332"/>
          </a:xfrm>
          <a:prstGeom prst="rect">
            <a:avLst/>
          </a:prstGeom>
          <a:noFill/>
        </p:spPr>
        <p:txBody>
          <a:bodyPr wrap="square" rtlCol="0">
            <a:spAutoFit/>
          </a:bodyPr>
          <a:lstStyle/>
          <a:p>
            <a:pPr algn="r"/>
            <a:r>
              <a:rPr lang="ar-EG" b="1" dirty="0">
                <a:solidFill>
                  <a:srgbClr val="A18661"/>
                </a:solidFill>
                <a:latin typeface="DIN Next LT Arabic" panose="020B0503020203050203" pitchFamily="34" charset="-78"/>
                <a:cs typeface="DIN Next LT Arabic" panose="020B0503020203050203" pitchFamily="34" charset="-78"/>
              </a:rPr>
              <a:t>أم القيوين الذكية</a:t>
            </a:r>
          </a:p>
        </p:txBody>
      </p:sp>
      <p:sp>
        <p:nvSpPr>
          <p:cNvPr id="37" name="TextBox 36">
            <a:extLst>
              <a:ext uri="{FF2B5EF4-FFF2-40B4-BE49-F238E27FC236}">
                <a16:creationId xmlns:a16="http://schemas.microsoft.com/office/drawing/2014/main" id="{8E9296DF-F5A1-272D-3B07-9639819BCE47}"/>
              </a:ext>
            </a:extLst>
          </p:cNvPr>
          <p:cNvSpPr txBox="1"/>
          <p:nvPr/>
        </p:nvSpPr>
        <p:spPr>
          <a:xfrm>
            <a:off x="10397544"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تفاصيل الفكرة</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8" name="TextBox 37">
            <a:extLst>
              <a:ext uri="{FF2B5EF4-FFF2-40B4-BE49-F238E27FC236}">
                <a16:creationId xmlns:a16="http://schemas.microsoft.com/office/drawing/2014/main" id="{ED85E061-ECE0-8DB5-ED75-81BDDB6373E6}"/>
              </a:ext>
            </a:extLst>
          </p:cNvPr>
          <p:cNvSpPr txBox="1"/>
          <p:nvPr/>
        </p:nvSpPr>
        <p:spPr>
          <a:xfrm>
            <a:off x="3227840" y="1935644"/>
            <a:ext cx="1260389" cy="276999"/>
          </a:xfrm>
          <a:prstGeom prst="rect">
            <a:avLst/>
          </a:prstGeom>
          <a:noFill/>
        </p:spPr>
        <p:txBody>
          <a:bodyPr wrap="square" rtlCol="0">
            <a:spAutoFit/>
          </a:bodyPr>
          <a:lstStyle/>
          <a:p>
            <a:pPr algn="r"/>
            <a:r>
              <a:rPr lang="ar-EG" sz="1200" b="1" dirty="0">
                <a:solidFill>
                  <a:srgbClr val="A18661"/>
                </a:solidFill>
                <a:latin typeface="DIN Next LT Arabic" panose="020B0503020203050203" pitchFamily="34" charset="-78"/>
                <a:cs typeface="DIN Next LT Arabic" panose="020B0503020203050203" pitchFamily="34" charset="-78"/>
              </a:rPr>
              <a:t>اعضاء الفريق</a:t>
            </a:r>
            <a:endParaRPr lang="en-US" sz="1200" b="1" dirty="0">
              <a:solidFill>
                <a:srgbClr val="A18661"/>
              </a:solidFill>
              <a:latin typeface="DIN Next LT Arabic" panose="020B0503020203050203" pitchFamily="34" charset="-78"/>
              <a:cs typeface="DIN Next LT Arabic" panose="020B0503020203050203" pitchFamily="34" charset="-78"/>
            </a:endParaRPr>
          </a:p>
        </p:txBody>
      </p:sp>
      <p:sp>
        <p:nvSpPr>
          <p:cNvPr id="39" name="TextBox 38">
            <a:extLst>
              <a:ext uri="{FF2B5EF4-FFF2-40B4-BE49-F238E27FC236}">
                <a16:creationId xmlns:a16="http://schemas.microsoft.com/office/drawing/2014/main" id="{F44477DF-71F3-C091-2B87-C2975D929658}"/>
              </a:ext>
            </a:extLst>
          </p:cNvPr>
          <p:cNvSpPr txBox="1"/>
          <p:nvPr/>
        </p:nvSpPr>
        <p:spPr>
          <a:xfrm>
            <a:off x="5994400" y="2462629"/>
            <a:ext cx="5663533" cy="830997"/>
          </a:xfrm>
          <a:prstGeom prst="rect">
            <a:avLst/>
          </a:prstGeom>
          <a:noFill/>
        </p:spPr>
        <p:txBody>
          <a:bodyPr wrap="square" rtlCol="0">
            <a:spAutoFit/>
          </a:bodyPr>
          <a:lstStyle/>
          <a:p>
            <a:pPr algn="just" rtl="1"/>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مشروع رقيب هو مشروع يعمل بواسطة التكنولوجيا المتقدمة للتعرف على النصوص والأشكال حيث تم تصميم وحدة مخصصة للتعرف على اللافتات الخارجية للأنشطة التجارية المختلفة. ويتم التأكيد على النشاط والرخصة من خلال مرحلتين؛ الأولى عبر المسح الخارجي والثانية عبر كاميرات المراقبة للتأكد من الأنشطة.</a:t>
            </a:r>
          </a:p>
        </p:txBody>
      </p:sp>
      <p:grpSp>
        <p:nvGrpSpPr>
          <p:cNvPr id="44" name="Group 43">
            <a:extLst>
              <a:ext uri="{FF2B5EF4-FFF2-40B4-BE49-F238E27FC236}">
                <a16:creationId xmlns:a16="http://schemas.microsoft.com/office/drawing/2014/main" id="{B3960C49-1678-41B4-E214-BFA6E63E6375}"/>
              </a:ext>
            </a:extLst>
          </p:cNvPr>
          <p:cNvGrpSpPr/>
          <p:nvPr/>
        </p:nvGrpSpPr>
        <p:grpSpPr>
          <a:xfrm>
            <a:off x="6096000" y="4888676"/>
            <a:ext cx="1822441" cy="412298"/>
            <a:chOff x="6828090" y="4956561"/>
            <a:chExt cx="2008261" cy="454337"/>
          </a:xfrm>
        </p:grpSpPr>
        <p:sp>
          <p:nvSpPr>
            <p:cNvPr id="45" name="Rectangle 44">
              <a:hlinkClick r:id="rId2"/>
              <a:extLst>
                <a:ext uri="{FF2B5EF4-FFF2-40B4-BE49-F238E27FC236}">
                  <a16:creationId xmlns:a16="http://schemas.microsoft.com/office/drawing/2014/main" id="{4B2B42C2-D022-A9EA-CCB2-8EFE1A77D206}"/>
                </a:ext>
              </a:extLst>
            </p:cNvPr>
            <p:cNvSpPr/>
            <p:nvPr/>
          </p:nvSpPr>
          <p:spPr>
            <a:xfrm>
              <a:off x="6828090" y="4956561"/>
              <a:ext cx="2008261" cy="454337"/>
            </a:xfrm>
            <a:prstGeom prst="rect">
              <a:avLst/>
            </a:prstGeom>
            <a:solidFill>
              <a:srgbClr val="A18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CF86C28B-0CC6-64C9-E360-6EDA55BD6A00}"/>
                </a:ext>
              </a:extLst>
            </p:cNvPr>
            <p:cNvSpPr txBox="1"/>
            <p:nvPr/>
          </p:nvSpPr>
          <p:spPr>
            <a:xfrm>
              <a:off x="7339411" y="5044738"/>
              <a:ext cx="1496940" cy="254368"/>
            </a:xfrm>
            <a:prstGeom prst="rect">
              <a:avLst/>
            </a:prstGeom>
            <a:noFill/>
          </p:spPr>
          <p:txBody>
            <a:bodyPr wrap="square" rtlCol="0">
              <a:spAutoFit/>
            </a:bodyPr>
            <a:lstStyle/>
            <a:p>
              <a:r>
                <a:rPr lang="ar-EG" sz="900" b="1" dirty="0">
                  <a:solidFill>
                    <a:schemeClr val="bg1"/>
                  </a:solidFill>
                  <a:latin typeface="DIN Next LT Arabic" panose="020B0503020203050203" pitchFamily="34" charset="-78"/>
                  <a:cs typeface="DIN Next LT Arabic" panose="020B0503020203050203" pitchFamily="34" charset="-78"/>
                </a:rPr>
                <a:t>مشاهدة العرض التقديمي</a:t>
              </a:r>
              <a:endParaRPr lang="en-US" sz="900" b="1" dirty="0">
                <a:solidFill>
                  <a:schemeClr val="bg1"/>
                </a:solidFill>
                <a:latin typeface="DIN Next LT Arabic" panose="020B0503020203050203" pitchFamily="34" charset="-78"/>
                <a:cs typeface="DIN Next LT Arabic" panose="020B0503020203050203" pitchFamily="34" charset="-78"/>
              </a:endParaRPr>
            </a:p>
          </p:txBody>
        </p:sp>
        <p:pic>
          <p:nvPicPr>
            <p:cNvPr id="47" name="Graphic 46" descr="Projector screen">
              <a:extLst>
                <a:ext uri="{FF2B5EF4-FFF2-40B4-BE49-F238E27FC236}">
                  <a16:creationId xmlns:a16="http://schemas.microsoft.com/office/drawing/2014/main" id="{1A5B2376-640F-2C10-9E26-2AB4E3FE64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1929" y="5005209"/>
              <a:ext cx="365760" cy="365760"/>
            </a:xfrm>
            <a:prstGeom prst="rect">
              <a:avLst/>
            </a:prstGeom>
          </p:spPr>
        </p:pic>
      </p:grpSp>
      <p:cxnSp>
        <p:nvCxnSpPr>
          <p:cNvPr id="49" name="Straight Connector 48">
            <a:extLst>
              <a:ext uri="{FF2B5EF4-FFF2-40B4-BE49-F238E27FC236}">
                <a16:creationId xmlns:a16="http://schemas.microsoft.com/office/drawing/2014/main" id="{E3C4D034-AAA7-C641-9D84-7C2C53F45A20}"/>
              </a:ext>
            </a:extLst>
          </p:cNvPr>
          <p:cNvCxnSpPr>
            <a:cxnSpLocks/>
          </p:cNvCxnSpPr>
          <p:nvPr/>
        </p:nvCxnSpPr>
        <p:spPr>
          <a:xfrm>
            <a:off x="6096000" y="2354166"/>
            <a:ext cx="5438920" cy="0"/>
          </a:xfrm>
          <a:prstGeom prst="line">
            <a:avLst/>
          </a:prstGeom>
          <a:ln>
            <a:solidFill>
              <a:srgbClr val="A18661"/>
            </a:solidFill>
          </a:ln>
        </p:spPr>
        <p:style>
          <a:lnRef idx="1">
            <a:schemeClr val="accent1"/>
          </a:lnRef>
          <a:fillRef idx="0">
            <a:schemeClr val="accent1"/>
          </a:fillRef>
          <a:effectRef idx="0">
            <a:schemeClr val="accent1"/>
          </a:effectRef>
          <a:fontRef idx="minor">
            <a:schemeClr val="tx1"/>
          </a:fontRef>
        </p:style>
      </p:cxnSp>
      <p:graphicFrame>
        <p:nvGraphicFramePr>
          <p:cNvPr id="9" name="Table 22">
            <a:extLst>
              <a:ext uri="{FF2B5EF4-FFF2-40B4-BE49-F238E27FC236}">
                <a16:creationId xmlns:a16="http://schemas.microsoft.com/office/drawing/2014/main" id="{23CCBC7F-4D83-43A9-FFC2-BCA99A600C85}"/>
              </a:ext>
            </a:extLst>
          </p:cNvPr>
          <p:cNvGraphicFramePr>
            <a:graphicFrameLocks noGrp="1"/>
          </p:cNvGraphicFramePr>
          <p:nvPr>
            <p:extLst>
              <p:ext uri="{D42A27DB-BD31-4B8C-83A1-F6EECF244321}">
                <p14:modId xmlns:p14="http://schemas.microsoft.com/office/powerpoint/2010/main" val="3096042802"/>
              </p:ext>
            </p:extLst>
          </p:nvPr>
        </p:nvGraphicFramePr>
        <p:xfrm>
          <a:off x="640624" y="2354166"/>
          <a:ext cx="3847071" cy="1938363"/>
        </p:xfrm>
        <a:graphic>
          <a:graphicData uri="http://schemas.openxmlformats.org/drawingml/2006/table">
            <a:tbl>
              <a:tblPr bandRow="1">
                <a:tableStyleId>{3B4B98B0-60AC-42C2-AFA5-B58CD77FA1E5}</a:tableStyleId>
              </a:tblPr>
              <a:tblGrid>
                <a:gridCol w="3847071">
                  <a:extLst>
                    <a:ext uri="{9D8B030D-6E8A-4147-A177-3AD203B41FA5}">
                      <a16:colId xmlns:a16="http://schemas.microsoft.com/office/drawing/2014/main" val="3576990403"/>
                    </a:ext>
                  </a:extLst>
                </a:gridCol>
              </a:tblGrid>
              <a:tr h="646121">
                <a:tc>
                  <a:txBody>
                    <a:bodyPr/>
                    <a:lstStyle/>
                    <a:p>
                      <a:pPr algn="r"/>
                      <a:r>
                        <a:rPr lang="sv-SE" sz="1200" b="1" dirty="0">
                          <a:solidFill>
                            <a:srgbClr val="666666"/>
                          </a:solidFill>
                          <a:latin typeface="DIN Next LT Arabic" panose="020B0503020203050203" pitchFamily="34" charset="-78"/>
                          <a:cs typeface="DIN Next LT Arabic" panose="020B0503020203050203" pitchFamily="34" charset="-78"/>
                        </a:rPr>
                        <a:t>Shaikha Saif Musabih Bin Took Al-Ali</a:t>
                      </a:r>
                    </a:p>
                    <a:p>
                      <a:pPr algn="r"/>
                      <a:r>
                        <a:rPr lang="en-US" sz="1200" dirty="0">
                          <a:solidFill>
                            <a:srgbClr val="666666"/>
                          </a:solidFill>
                          <a:latin typeface="DIN Next LT Arabic" panose="020B0503020203050203" pitchFamily="34" charset="-78"/>
                          <a:cs typeface="DIN Next LT Arabic" panose="020B0503020203050203" pitchFamily="34" charset="-78"/>
                          <a:hlinkClick r:id="rId5">
                            <a:extLst>
                              <a:ext uri="{A12FA001-AC4F-418D-AE19-62706E023703}">
                                <ahyp:hlinkClr xmlns:ahyp="http://schemas.microsoft.com/office/drawing/2018/hyperlinkcolor" val="tx"/>
                              </a:ext>
                            </a:extLst>
                          </a:hlinkClick>
                        </a:rPr>
                        <a:t>dl348@live.com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3085313351"/>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Maytha</a:t>
                      </a:r>
                      <a:r>
                        <a:rPr lang="en-US" sz="1200" b="1" dirty="0">
                          <a:solidFill>
                            <a:srgbClr val="666666"/>
                          </a:solidFill>
                          <a:latin typeface="DIN Next LT Arabic" panose="020B0503020203050203" pitchFamily="34" charset="-78"/>
                          <a:cs typeface="DIN Next LT Arabic" panose="020B0503020203050203" pitchFamily="34" charset="-78"/>
                        </a:rPr>
                        <a:t> Sultan Rashid Humaid </a:t>
                      </a:r>
                      <a:r>
                        <a:rPr lang="en-US" sz="1200" b="1" dirty="0" err="1">
                          <a:solidFill>
                            <a:srgbClr val="666666"/>
                          </a:solidFill>
                          <a:latin typeface="DIN Next LT Arabic" panose="020B0503020203050203" pitchFamily="34" charset="-78"/>
                          <a:cs typeface="DIN Next LT Arabic" panose="020B0503020203050203" pitchFamily="34" charset="-78"/>
                        </a:rPr>
                        <a:t>Alshamsi</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6">
                            <a:extLst>
                              <a:ext uri="{A12FA001-AC4F-418D-AE19-62706E023703}">
                                <ahyp:hlinkClr xmlns:ahyp="http://schemas.microsoft.com/office/drawing/2018/hyperlinkcolor" val="tx"/>
                              </a:ext>
                            </a:extLst>
                          </a:hlinkClick>
                        </a:rPr>
                        <a:t>maiitha.sr@gmail.com</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2305239372"/>
                  </a:ext>
                </a:extLst>
              </a:tr>
              <a:tr h="646121">
                <a:tc>
                  <a:txBody>
                    <a:bodyPr/>
                    <a:lstStyle/>
                    <a:p>
                      <a:pPr algn="r"/>
                      <a:r>
                        <a:rPr lang="en-US" sz="1200" b="1" dirty="0" err="1">
                          <a:solidFill>
                            <a:srgbClr val="666666"/>
                          </a:solidFill>
                          <a:latin typeface="DIN Next LT Arabic" panose="020B0503020203050203" pitchFamily="34" charset="-78"/>
                          <a:cs typeface="DIN Next LT Arabic" panose="020B0503020203050203" pitchFamily="34" charset="-78"/>
                        </a:rPr>
                        <a:t>Esraa</a:t>
                      </a:r>
                      <a:r>
                        <a:rPr lang="en-US" sz="1200" b="1" dirty="0">
                          <a:solidFill>
                            <a:srgbClr val="666666"/>
                          </a:solidFill>
                          <a:latin typeface="DIN Next LT Arabic" panose="020B0503020203050203" pitchFamily="34" charset="-78"/>
                          <a:cs typeface="DIN Next LT Arabic" panose="020B0503020203050203" pitchFamily="34" charset="-78"/>
                        </a:rPr>
                        <a:t> Samy Mohamed </a:t>
                      </a:r>
                      <a:r>
                        <a:rPr lang="en-US" sz="1200" b="1" dirty="0" err="1">
                          <a:solidFill>
                            <a:srgbClr val="666666"/>
                          </a:solidFill>
                          <a:latin typeface="DIN Next LT Arabic" panose="020B0503020203050203" pitchFamily="34" charset="-78"/>
                          <a:cs typeface="DIN Next LT Arabic" panose="020B0503020203050203" pitchFamily="34" charset="-78"/>
                        </a:rPr>
                        <a:t>Elbestawy</a:t>
                      </a:r>
                      <a:endParaRPr lang="en-US" sz="1200" b="1" dirty="0">
                        <a:solidFill>
                          <a:srgbClr val="666666"/>
                        </a:solidFill>
                        <a:latin typeface="DIN Next LT Arabic" panose="020B0503020203050203" pitchFamily="34" charset="-78"/>
                        <a:cs typeface="DIN Next LT Arabic" panose="020B0503020203050203" pitchFamily="34" charset="-78"/>
                      </a:endParaRPr>
                    </a:p>
                    <a:p>
                      <a:pPr algn="r"/>
                      <a:r>
                        <a:rPr lang="en-US" sz="1200" dirty="0">
                          <a:solidFill>
                            <a:srgbClr val="666666"/>
                          </a:solidFill>
                          <a:latin typeface="DIN Next LT Arabic" panose="020B0503020203050203" pitchFamily="34" charset="-78"/>
                          <a:cs typeface="DIN Next LT Arabic" panose="020B0503020203050203" pitchFamily="34" charset="-78"/>
                          <a:hlinkClick r:id="rId7">
                            <a:extLst>
                              <a:ext uri="{A12FA001-AC4F-418D-AE19-62706E023703}">
                                <ahyp:hlinkClr xmlns:ahyp="http://schemas.microsoft.com/office/drawing/2018/hyperlinkcolor" val="tx"/>
                              </a:ext>
                            </a:extLst>
                          </a:hlinkClick>
                        </a:rPr>
                        <a:t>esraa.elbestawy@uaqgov.ae</a:t>
                      </a:r>
                      <a:endParaRPr lang="en-US" sz="1200" dirty="0">
                        <a:solidFill>
                          <a:srgbClr val="666666"/>
                        </a:solidFill>
                        <a:latin typeface="DIN Next LT Arabic" panose="020B0503020203050203" pitchFamily="34" charset="-78"/>
                        <a:cs typeface="DIN Next LT Arabic" panose="020B0503020203050203" pitchFamily="34" charset="-78"/>
                      </a:endParaRPr>
                    </a:p>
                    <a:p>
                      <a:pPr algn="r"/>
                      <a:endParaRPr lang="en-US" sz="1200" dirty="0">
                        <a:solidFill>
                          <a:srgbClr val="666666"/>
                        </a:solidFill>
                        <a:latin typeface="DIN Next LT Arabic" panose="020B0503020203050203" pitchFamily="34" charset="-78"/>
                        <a:cs typeface="DIN Next LT Arabic" panose="020B0503020203050203" pitchFamily="34" charset="-78"/>
                      </a:endParaRPr>
                    </a:p>
                  </a:txBody>
                  <a:tcPr/>
                </a:tc>
                <a:extLst>
                  <a:ext uri="{0D108BD9-81ED-4DB2-BD59-A6C34878D82A}">
                    <a16:rowId xmlns:a16="http://schemas.microsoft.com/office/drawing/2014/main" val="1439601290"/>
                  </a:ext>
                </a:extLst>
              </a:tr>
            </a:tbl>
          </a:graphicData>
        </a:graphic>
      </p:graphicFrame>
      <p:pic>
        <p:nvPicPr>
          <p:cNvPr id="5" name="Picture 4">
            <a:extLst>
              <a:ext uri="{FF2B5EF4-FFF2-40B4-BE49-F238E27FC236}">
                <a16:creationId xmlns:a16="http://schemas.microsoft.com/office/drawing/2014/main" id="{49F9BD93-02AF-5A4D-DF97-2D8ACBC503F3}"/>
              </a:ext>
            </a:extLst>
          </p:cNvPr>
          <p:cNvPicPr>
            <a:picLocks noChangeAspect="1"/>
          </p:cNvPicPr>
          <p:nvPr/>
        </p:nvPicPr>
        <p:blipFill>
          <a:blip r:embed="rId8"/>
          <a:stretch>
            <a:fillRect/>
          </a:stretch>
        </p:blipFill>
        <p:spPr>
          <a:xfrm>
            <a:off x="534066" y="642606"/>
            <a:ext cx="1486979" cy="991319"/>
          </a:xfrm>
          <a:prstGeom prst="rect">
            <a:avLst/>
          </a:prstGeom>
        </p:spPr>
      </p:pic>
      <p:sp>
        <p:nvSpPr>
          <p:cNvPr id="2" name="TextBox 1">
            <a:extLst>
              <a:ext uri="{FF2B5EF4-FFF2-40B4-BE49-F238E27FC236}">
                <a16:creationId xmlns:a16="http://schemas.microsoft.com/office/drawing/2014/main" id="{E0FDF1F7-5C96-03F6-4F98-44108AA3165B}"/>
              </a:ext>
            </a:extLst>
          </p:cNvPr>
          <p:cNvSpPr txBox="1"/>
          <p:nvPr/>
        </p:nvSpPr>
        <p:spPr>
          <a:xfrm>
            <a:off x="6096000" y="953970"/>
            <a:ext cx="5561934" cy="523220"/>
          </a:xfrm>
          <a:prstGeom prst="rect">
            <a:avLst/>
          </a:prstGeom>
          <a:noFill/>
        </p:spPr>
        <p:txBody>
          <a:bodyPr wrap="square" rtlCol="0">
            <a:spAutoFit/>
          </a:bodyPr>
          <a:lstStyle/>
          <a:p>
            <a:pPr algn="r"/>
            <a:r>
              <a:rPr lang="ar-EG" sz="1400" b="1" dirty="0">
                <a:solidFill>
                  <a:schemeClr val="tx1">
                    <a:lumMod val="65000"/>
                    <a:lumOff val="35000"/>
                  </a:schemeClr>
                </a:solidFill>
                <a:latin typeface="DIN Next LT Arabic" panose="020B0503020203050203" pitchFamily="34" charset="-78"/>
                <a:cs typeface="DIN Next LT Arabic" panose="020B0503020203050203" pitchFamily="34" charset="-78"/>
              </a:rPr>
              <a:t>المحور: الشراكة الاقتصادية الدولية وتوسيعها</a:t>
            </a:r>
          </a:p>
          <a:p>
            <a:pPr algn="r"/>
            <a:endParaRPr lang="en-US" sz="1400" b="1"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
        <p:nvSpPr>
          <p:cNvPr id="3" name="TextBox 2">
            <a:extLst>
              <a:ext uri="{FF2B5EF4-FFF2-40B4-BE49-F238E27FC236}">
                <a16:creationId xmlns:a16="http://schemas.microsoft.com/office/drawing/2014/main" id="{9B7B90BC-5280-5BCA-6553-C0897250E150}"/>
              </a:ext>
            </a:extLst>
          </p:cNvPr>
          <p:cNvSpPr txBox="1"/>
          <p:nvPr/>
        </p:nvSpPr>
        <p:spPr>
          <a:xfrm>
            <a:off x="6096000" y="1290918"/>
            <a:ext cx="5561934" cy="646331"/>
          </a:xfrm>
          <a:prstGeom prst="rect">
            <a:avLst/>
          </a:prstGeom>
          <a:noFill/>
        </p:spPr>
        <p:txBody>
          <a:bodyPr wrap="square" rtlCol="0">
            <a:spAutoFit/>
          </a:bodyPr>
          <a:lstStyle/>
          <a:p>
            <a:pPr algn="r"/>
            <a:r>
              <a:rPr lang="ar-EG" sz="1200" dirty="0">
                <a:solidFill>
                  <a:schemeClr val="tx1">
                    <a:lumMod val="65000"/>
                    <a:lumOff val="35000"/>
                  </a:schemeClr>
                </a:solidFill>
                <a:latin typeface="DIN Next LT Arabic" panose="020B0503020203050203" pitchFamily="34" charset="-78"/>
                <a:cs typeface="DIN Next LT Arabic" panose="020B0503020203050203" pitchFamily="34" charset="-78"/>
              </a:rPr>
              <a:t>التحدي: ما هي أفضل وأبسط الطرق والأكثر فاعلية لمتابعة الرقابة التجارية على المنشآت الاقتصادية مع مراعاة اختلاف الأنشطة التجارية فيها؟</a:t>
            </a:r>
          </a:p>
          <a:p>
            <a:pPr algn="r"/>
            <a:endParaRPr lang="en-US" sz="1200" dirty="0">
              <a:solidFill>
                <a:schemeClr val="tx1">
                  <a:lumMod val="65000"/>
                  <a:lumOff val="35000"/>
                </a:schemeClr>
              </a:solidFill>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4277640915"/>
      </p:ext>
    </p:extLst>
  </p:cSld>
  <p:clrMapOvr>
    <a:masterClrMapping/>
  </p:clrMapOvr>
</p:sld>
</file>

<file path=ppt/theme/theme1.xml><?xml version="1.0" encoding="utf-8"?>
<a:theme xmlns:a="http://schemas.openxmlformats.org/drawingml/2006/main" name="Office Theme">
  <a:themeElements>
    <a:clrScheme name="HK5">
      <a:dk1>
        <a:sysClr val="windowText" lastClr="000000"/>
      </a:dk1>
      <a:lt1>
        <a:sysClr val="window" lastClr="FFFFFF"/>
      </a:lt1>
      <a:dk2>
        <a:srgbClr val="44546A"/>
      </a:dk2>
      <a:lt2>
        <a:srgbClr val="E7E6E6"/>
      </a:lt2>
      <a:accent1>
        <a:srgbClr val="C4A46A"/>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Hackathon 2023">
      <a:majorFont>
        <a:latin typeface="DIN Next LT Arabic"/>
        <a:ea typeface=""/>
        <a:cs typeface="DIN Next LT Arabic"/>
      </a:majorFont>
      <a:minorFont>
        <a:latin typeface="DIN Next LT Arabic"/>
        <a:ea typeface=""/>
        <a:cs typeface="DIN Next LT Arabi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1826</TotalTime>
  <Words>10153</Words>
  <Application>Microsoft Office PowerPoint</Application>
  <PresentationFormat>Widescreen</PresentationFormat>
  <Paragraphs>970</Paragraphs>
  <Slides>67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67</vt:i4>
      </vt:variant>
    </vt:vector>
  </HeadingPairs>
  <TitlesOfParts>
    <vt:vector size="70" baseType="lpstr">
      <vt:lpstr>Arial</vt:lpstr>
      <vt:lpstr>DIN Next LT Arabic</vt:lpstr>
      <vt:lpstr>Office Theme</vt:lpstr>
      <vt:lpstr>PowerPoint Presentation</vt:lpstr>
      <vt:lpstr>مسار رواد الأعمال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مســــــــــــــــــــــــــــــــــــــــــار  رواد  الاعمـــــــــــــــــــــــــــــــــــــــــــــــــــال</vt:lpstr>
      <vt:lpstr>PowerPoint Presentation</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مســــــــــــــــــــــــــــــــــــــــــار  طلاب الجــــــــامعــــــــــــــــــــــــــــــــــــات</vt:lpstr>
      <vt:lpstr>PowerPoint Presentation</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مســــــــــــــــــــــــــــــــــــــــــار  طلاب المــــــــــــــدارس</vt:lpstr>
      <vt:lpstr>PowerPoint Presentation</vt:lpstr>
      <vt:lpstr>مســــــــــــــــــــــــــــــــــــــــــار  الباحثيــــــــــــــــــــــــــــــــن</vt:lpstr>
      <vt:lpstr>مســــــــــــــــــــــــــــــــــــــــــار  الباحثيــــــــــــــــــــــــــــــــن</vt:lpstr>
      <vt:lpstr>مســــــــــــــــــــــــــــــــــــــــــار  الباحثيــــــــــــــــــــــــــــــــن</vt:lpstr>
      <vt:lpstr>مســــــــــــــــــــــــــــــــــــــــــار  الباحثيــــــــــــــــــــــــــــــــن</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Akram Salah</dc:creator>
  <cp:lastModifiedBy>Ahmed</cp:lastModifiedBy>
  <cp:revision>60</cp:revision>
  <dcterms:created xsi:type="dcterms:W3CDTF">2023-04-13T09:53:00Z</dcterms:created>
  <dcterms:modified xsi:type="dcterms:W3CDTF">2023-11-02T06:25:06Z</dcterms:modified>
</cp:coreProperties>
</file>